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0" r:id="rId3"/>
    <p:sldId id="336" r:id="rId4"/>
    <p:sldId id="363" r:id="rId5"/>
    <p:sldId id="337" r:id="rId6"/>
    <p:sldId id="335" r:id="rId7"/>
    <p:sldId id="321" r:id="rId8"/>
    <p:sldId id="339" r:id="rId9"/>
    <p:sldId id="340" r:id="rId10"/>
    <p:sldId id="341" r:id="rId11"/>
    <p:sldId id="342" r:id="rId12"/>
    <p:sldId id="338" r:id="rId13"/>
    <p:sldId id="343" r:id="rId14"/>
    <p:sldId id="344" r:id="rId15"/>
    <p:sldId id="345" r:id="rId16"/>
    <p:sldId id="346" r:id="rId17"/>
    <p:sldId id="347" r:id="rId18"/>
    <p:sldId id="365" r:id="rId19"/>
    <p:sldId id="348" r:id="rId20"/>
    <p:sldId id="366" r:id="rId21"/>
    <p:sldId id="349" r:id="rId22"/>
    <p:sldId id="367" r:id="rId23"/>
    <p:sldId id="350" r:id="rId24"/>
    <p:sldId id="368" r:id="rId25"/>
    <p:sldId id="351" r:id="rId26"/>
    <p:sldId id="352" r:id="rId27"/>
    <p:sldId id="369" r:id="rId28"/>
    <p:sldId id="353" r:id="rId29"/>
    <p:sldId id="354" r:id="rId30"/>
    <p:sldId id="370" r:id="rId31"/>
    <p:sldId id="355" r:id="rId32"/>
    <p:sldId id="356" r:id="rId33"/>
    <p:sldId id="357" r:id="rId34"/>
    <p:sldId id="371" r:id="rId35"/>
    <p:sldId id="358" r:id="rId36"/>
    <p:sldId id="359" r:id="rId37"/>
    <p:sldId id="372" r:id="rId38"/>
    <p:sldId id="360" r:id="rId39"/>
    <p:sldId id="373" r:id="rId40"/>
    <p:sldId id="361" r:id="rId41"/>
    <p:sldId id="362" r:id="rId42"/>
    <p:sldId id="30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15" autoAdjust="0"/>
    <p:restoredTop sz="94660"/>
  </p:normalViewPr>
  <p:slideViewPr>
    <p:cSldViewPr>
      <p:cViewPr varScale="1">
        <p:scale>
          <a:sx n="105" d="100"/>
          <a:sy n="105" d="100"/>
        </p:scale>
        <p:origin x="18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54E89E-72EC-47E8-901F-B036ADCF14AC}"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54E89E-72EC-47E8-901F-B036ADCF14AC}"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54E89E-72EC-47E8-901F-B036ADCF14AC}" type="datetimeFigureOut">
              <a:rPr lang="en-US" smtClean="0"/>
              <a:pPr/>
              <a:t>4/23/2022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54E89E-72EC-47E8-901F-B036ADCF14AC}" type="datetimeFigureOut">
              <a:rPr lang="en-US" smtClean="0"/>
              <a:pPr/>
              <a:t>4/23/2022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4E89E-72EC-47E8-901F-B036ADCF14AC}" type="datetimeFigureOut">
              <a:rPr lang="en-US" smtClean="0"/>
              <a:pPr/>
              <a:t>4/23/2022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4E89E-72EC-47E8-901F-B036ADCF14AC}"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4E89E-72EC-47E8-901F-B036ADCF14AC}"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4E89E-72EC-47E8-901F-B036ADCF14AC}" type="datetimeFigureOut">
              <a:rPr lang="en-US" smtClean="0"/>
              <a:pPr/>
              <a:t>4/23/2022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4E9E57-AFFD-4BA6-904F-1C51AC3995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oper Black" pitchFamily="18" charset="0"/>
              </a:rPr>
              <a:t>HVAC SERVICES</a:t>
            </a:r>
            <a:endParaRPr lang="en-US" dirty="0">
              <a:latin typeface="Cooper Black" pitchFamily="18" charset="0"/>
            </a:endParaRPr>
          </a:p>
        </p:txBody>
      </p:sp>
      <p:sp>
        <p:nvSpPr>
          <p:cNvPr id="3" name="Subtitle 2"/>
          <p:cNvSpPr>
            <a:spLocks noGrp="1"/>
          </p:cNvSpPr>
          <p:nvPr>
            <p:ph type="subTitle" idx="1"/>
          </p:nvPr>
        </p:nvSpPr>
        <p:spPr>
          <a:xfrm>
            <a:off x="642910" y="5357826"/>
            <a:ext cx="4343408" cy="828684"/>
          </a:xfrm>
        </p:spPr>
        <p:txBody>
          <a:bodyPr>
            <a:normAutofit fontScale="92500"/>
          </a:bodyPr>
          <a:lstStyle/>
          <a:p>
            <a:r>
              <a:rPr lang="en-US" sz="4000" dirty="0" smtClean="0">
                <a:solidFill>
                  <a:schemeClr val="tx1"/>
                </a:solidFill>
                <a:latin typeface="AGA Granada غرناطة V2" pitchFamily="2" charset="-78"/>
                <a:cs typeface="AGA Granada غرناطة V2" pitchFamily="2" charset="-78"/>
              </a:rPr>
              <a:t>Dr. Wameedh. T.M. Al-</a:t>
            </a:r>
            <a:r>
              <a:rPr lang="en-US" sz="4000" dirty="0" err="1" smtClean="0">
                <a:solidFill>
                  <a:schemeClr val="tx1"/>
                </a:solidFill>
                <a:latin typeface="AGA Granada غرناطة V2" pitchFamily="2" charset="-78"/>
                <a:cs typeface="AGA Granada غرناطة V2" pitchFamily="2" charset="-78"/>
              </a:rPr>
              <a:t>Tameemi</a:t>
            </a:r>
            <a:endParaRPr lang="en-US" sz="4000" dirty="0" smtClean="0">
              <a:solidFill>
                <a:schemeClr val="tx1"/>
              </a:solidFill>
              <a:latin typeface="AGA Granada غرناطة V2" pitchFamily="2" charset="-78"/>
              <a:cs typeface="AGA Granada غرناطة V2" pitchFamily="2" charset="-78"/>
            </a:endParaRPr>
          </a:p>
          <a:p>
            <a:endParaRPr lang="en-US" dirty="0">
              <a:solidFill>
                <a:schemeClr val="tx1"/>
              </a:solidFill>
            </a:endParaRPr>
          </a:p>
        </p:txBody>
      </p:sp>
      <p:pic>
        <p:nvPicPr>
          <p:cNvPr id="5" name="Picture 4" descr="بدون عنوان-1.jpg"/>
          <p:cNvPicPr>
            <a:picLocks noChangeAspect="1"/>
          </p:cNvPicPr>
          <p:nvPr/>
        </p:nvPicPr>
        <p:blipFill>
          <a:blip r:embed="rId2" cstate="print"/>
          <a:stretch>
            <a:fillRect/>
          </a:stretch>
        </p:blipFill>
        <p:spPr>
          <a:xfrm>
            <a:off x="0" y="0"/>
            <a:ext cx="9144000" cy="146904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a:latin typeface="Arial Black" pitchFamily="34" charset="0"/>
                <a:cs typeface="(AH) Manal Black" pitchFamily="2" charset="-78"/>
              </a:rPr>
              <a:t>HVAC</a:t>
            </a:r>
            <a:r>
              <a:rPr lang="en-US" sz="2400" b="1" dirty="0"/>
              <a:t> </a:t>
            </a:r>
            <a:r>
              <a:rPr lang="en-US" sz="2400" dirty="0">
                <a:latin typeface="Arial Black" pitchFamily="34" charset="0"/>
                <a:cs typeface="(AH) Manal Black" pitchFamily="2" charset="-78"/>
              </a:rPr>
              <a:t>SYSTEM</a:t>
            </a:r>
            <a:r>
              <a:rPr lang="en-US" sz="2400" b="1" dirty="0"/>
              <a:t> </a:t>
            </a:r>
            <a:r>
              <a:rPr lang="en-US" sz="2400" dirty="0">
                <a:latin typeface="Arial Black" pitchFamily="34" charset="0"/>
                <a:cs typeface="(AH) Manal Black" pitchFamily="2" charset="-78"/>
              </a:rPr>
              <a:t>REQUIREMENTS                      space</a:t>
            </a:r>
          </a:p>
        </p:txBody>
      </p:sp>
      <p:sp>
        <p:nvSpPr>
          <p:cNvPr id="2" name="Rectangle 1"/>
          <p:cNvSpPr/>
          <p:nvPr/>
        </p:nvSpPr>
        <p:spPr>
          <a:xfrm>
            <a:off x="467544" y="1052736"/>
            <a:ext cx="8401008" cy="4770537"/>
          </a:xfrm>
          <a:prstGeom prst="rect">
            <a:avLst/>
          </a:prstGeom>
        </p:spPr>
        <p:txBody>
          <a:bodyPr wrap="square">
            <a:spAutoFit/>
          </a:bodyPr>
          <a:lstStyle/>
          <a:p>
            <a:pPr marL="342900" indent="-342900" algn="just" rtl="1">
              <a:buAutoNum type="alphaLcPeriod"/>
            </a:pPr>
            <a:r>
              <a:rPr lang="ar-IQ" sz="1600" dirty="0" smtClean="0"/>
              <a:t>غرف </a:t>
            </a:r>
            <a:r>
              <a:rPr lang="ar-IQ" sz="1600" dirty="0"/>
              <a:t>المعدات: نظرا لأن إجمالي متطلبات المساحة الميكانيكية والكهربائية يتراوح بين 4 و 9٪ من إجمالي مساحة المبنى. يفضل أن تكون في موقع مركزي في المبنى لتقليل تشغيل وأحجام القنوات والأنابيب والقنوات الطويلة ، لتبسيط تخطيطات </a:t>
            </a:r>
            <a:r>
              <a:rPr lang="ar-IQ" sz="1600" dirty="0" smtClean="0"/>
              <a:t>الممرات </a:t>
            </a:r>
            <a:r>
              <a:rPr lang="ar-IQ" sz="1600" dirty="0"/>
              <a:t>، والصيانة والتشغيل المركزيين</a:t>
            </a:r>
            <a:r>
              <a:rPr lang="ar-IQ" sz="1600" dirty="0" smtClean="0"/>
              <a:t>.</a:t>
            </a:r>
            <a:endParaRPr lang="en-US" sz="1600" dirty="0" smtClean="0"/>
          </a:p>
          <a:p>
            <a:pPr marL="342900" indent="-342900" algn="just" rtl="1">
              <a:buAutoNum type="alphaLcPeriod"/>
            </a:pPr>
            <a:r>
              <a:rPr lang="ar-IQ" sz="1600" dirty="0" smtClean="0"/>
              <a:t>مرافق </a:t>
            </a:r>
            <a:r>
              <a:rPr lang="ar-IQ" sz="1600" dirty="0"/>
              <a:t>التكييف: تتطلب معدات التدفئة ومعدات التبريد العديد من المرافق لأداء مهامها الأساسية المتمثلة في تدفئة وتبريد المبنى. تتطلب معدات التدفئة وحدات غلايات ومضخات ومبادلات حرارية ومعدات تقليل الضغط وضواغط هواء التحكم ومعدات متنوعة ، في حين تتطلب معدات التبريد مبردات مياه أو أبراج مياه تبريد للمباني الكبيرة ومضخات مياه مكثفة ومبادلات حرارية ومعدات تكييف الهواء وضواغط هواء التحكم ومعدات متنوعة. يجب أن يأخذ تصميم غرف المعدات لاستضافة كل من قطعتي المعدات في الاعتبار حجم ووزن المعدات ، وتركيب المعدات وصيانتها ، واللوائح المعمول بها على معايير هواء الاحتراق وهواء التهوية</a:t>
            </a:r>
            <a:r>
              <a:rPr lang="ar-IQ" sz="1600" dirty="0" smtClean="0"/>
              <a:t>.</a:t>
            </a:r>
            <a:endParaRPr lang="en-US" sz="1600" dirty="0" smtClean="0"/>
          </a:p>
          <a:p>
            <a:pPr marL="342900" indent="-342900" algn="just" rtl="1">
              <a:buFontTx/>
              <a:buAutoNum type="alphaLcPeriod"/>
            </a:pPr>
            <a:r>
              <a:rPr lang="ar-IQ" sz="1600" dirty="0"/>
              <a:t>تحتوي غرف المروحة على معدات مروحة التدفئة والتهوية وتكييف الهواء وغيرها من المعدات المتنوعة. يجب أن تأخذ الغرف في الاعتبار حجم تركيب وإزالة أعمدة ولفائف المروحة ، والاستبدال ، والصيانة. يعتمد حجم المراوح على معدل تدفق الهواء المطلوب لتهيئة المبنى ، ويمكن أن يكون مركزيا أو محليا بناء على التوافر والموقع والتكلفة. يفضل سهولة الوصول إلى الهواء الخارجي</a:t>
            </a:r>
            <a:r>
              <a:rPr lang="ar-IQ" sz="1600" dirty="0" smtClean="0"/>
              <a:t>.</a:t>
            </a:r>
            <a:endParaRPr lang="en-US" sz="1600" dirty="0" smtClean="0"/>
          </a:p>
          <a:p>
            <a:pPr marL="342900" indent="-342900" algn="just" rtl="1">
              <a:buFontTx/>
              <a:buAutoNum type="alphaLcPeriod"/>
            </a:pPr>
            <a:r>
              <a:rPr lang="ar-IQ" sz="1600" dirty="0" smtClean="0"/>
              <a:t>الممر </a:t>
            </a:r>
            <a:r>
              <a:rPr lang="ar-IQ" sz="1600" dirty="0"/>
              <a:t>العمودي: توفير مساحة لتوزيع الهواء وتوزيع أنابيب المياه والبخار. يحتوي توزيع الهواء على هواء إمداد </a:t>
            </a:r>
            <a:r>
              <a:rPr lang="en-US" sz="1600" dirty="0"/>
              <a:t>HVAC </a:t>
            </a:r>
            <a:r>
              <a:rPr lang="ar-IQ" sz="1600" dirty="0"/>
              <a:t>وهواء العادم ومجاري الهواء </a:t>
            </a:r>
            <a:r>
              <a:rPr lang="ar-IQ" sz="1600" dirty="0" smtClean="0"/>
              <a:t>الراجع. </a:t>
            </a:r>
            <a:r>
              <a:rPr lang="ar-IQ" sz="1600" dirty="0"/>
              <a:t>يشمل توزيع الأنابيب الماء الساخن والماء المبرد ومياه المكثف وإمدادات البخار وعودة المكثف. يتضمن العمود الرأسي توزيعات ميكانيكية وكهربائية أخرى لخدمة المبنى بأكمله بما في ذلك أنابيب السباكة وأنابيب الحماية من الحرائق والقنوات / الخزانات الكهربائية</a:t>
            </a:r>
            <a:r>
              <a:rPr lang="ar-IQ" sz="1600" dirty="0" smtClean="0"/>
              <a:t>.</a:t>
            </a:r>
            <a:endParaRPr lang="en-US" sz="1600" dirty="0" smtClean="0"/>
          </a:p>
          <a:p>
            <a:pPr marL="342900" indent="-342900" algn="just" rtl="1">
              <a:buFontTx/>
              <a:buAutoNum type="alphaLcPeriod"/>
            </a:pPr>
            <a:r>
              <a:rPr lang="ar-IQ" sz="1600" dirty="0"/>
              <a:t>الوصول إلى المعدات: يجب أن تسمح غرفة المعدات بحركة المعدات الكبيرة والثقيلة أثناء التركيب والاستبدال والصيانة.</a:t>
            </a:r>
            <a:r>
              <a:rPr lang="en-US" sz="1600" dirty="0"/>
              <a:t> </a:t>
            </a:r>
          </a:p>
          <a:p>
            <a:pPr algn="just" rtl="1"/>
            <a:endParaRPr lang="en-US" sz="1600" dirty="0"/>
          </a:p>
        </p:txBody>
      </p:sp>
    </p:spTree>
    <p:extLst>
      <p:ext uri="{BB962C8B-B14F-4D97-AF65-F5344CB8AC3E}">
        <p14:creationId xmlns:p14="http://schemas.microsoft.com/office/powerpoint/2010/main" val="2552229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a:latin typeface="Arial Black" pitchFamily="34" charset="0"/>
                <a:cs typeface="(AH) Manal Black" pitchFamily="2" charset="-78"/>
              </a:rPr>
              <a:t>HVAC</a:t>
            </a:r>
            <a:r>
              <a:rPr lang="en-US" sz="2400" b="1" dirty="0"/>
              <a:t> </a:t>
            </a:r>
            <a:r>
              <a:rPr lang="en-US" sz="2400" dirty="0">
                <a:latin typeface="Arial Black" pitchFamily="34" charset="0"/>
                <a:cs typeface="(AH) Manal Black" pitchFamily="2" charset="-78"/>
              </a:rPr>
              <a:t>SYSTEM</a:t>
            </a:r>
            <a:r>
              <a:rPr lang="en-US" sz="2400" b="1" dirty="0"/>
              <a:t> </a:t>
            </a:r>
            <a:r>
              <a:rPr lang="en-US" sz="2400" dirty="0">
                <a:latin typeface="Arial Black" pitchFamily="34" charset="0"/>
                <a:cs typeface="(AH) Manal Black" pitchFamily="2" charset="-78"/>
              </a:rPr>
              <a:t>REQUIREMENTS      </a:t>
            </a:r>
            <a:r>
              <a:rPr lang="en-US" sz="2400" dirty="0" smtClean="0">
                <a:latin typeface="Arial Black" pitchFamily="34" charset="0"/>
                <a:cs typeface="(AH) Manal Black" pitchFamily="2" charset="-78"/>
              </a:rPr>
              <a:t> Air dist.-piping</a:t>
            </a:r>
            <a:endParaRPr lang="en-US" sz="2400" dirty="0">
              <a:latin typeface="Arial Black" pitchFamily="34" charset="0"/>
              <a:cs typeface="(AH) Manal Black" pitchFamily="2" charset="-78"/>
            </a:endParaRPr>
          </a:p>
        </p:txBody>
      </p:sp>
      <p:sp>
        <p:nvSpPr>
          <p:cNvPr id="2" name="Rectangle 1"/>
          <p:cNvSpPr/>
          <p:nvPr/>
        </p:nvSpPr>
        <p:spPr>
          <a:xfrm>
            <a:off x="257722" y="764704"/>
            <a:ext cx="8401008" cy="3539430"/>
          </a:xfrm>
          <a:prstGeom prst="rect">
            <a:avLst/>
          </a:prstGeom>
        </p:spPr>
        <p:txBody>
          <a:bodyPr wrap="square">
            <a:spAutoFit/>
          </a:bodyPr>
          <a:lstStyle/>
          <a:p>
            <a:pPr algn="just"/>
            <a:r>
              <a:rPr lang="en-US" sz="1600" dirty="0" smtClean="0"/>
              <a:t>Air distribution considers ductwork that delivers the conditioned air to the desired area in a direct, quiet, and economical way as possible. Air distribution includes air terminal units such as grilles and diffusers to deliver supply air into a space at low velocity; fan-powered terminal units, which uses an integral fan to ensure the supply air to the space; variable air volume terminal units, which  deliver variable amount of air into the space; all-air induction terminal units, which controls the primary air, induces return air, and distributes the mixed air into a space; and air-water induction terminal units, which contains a coil in the induction air stream. All the ductwork and piping should be insulated to prevent heat loss and save building energy. It is also recommended that buildings should have enough ceiling spaces to host ductwork in the suspended ceiling and floor slab, and can be used as a return air plenum to reduce the return ductwork.</a:t>
            </a:r>
          </a:p>
          <a:p>
            <a:pPr algn="just"/>
            <a:r>
              <a:rPr lang="en-US" sz="1600" dirty="0"/>
              <a:t>The piping system is used to deliver refrigerant, hot water, cooled water, steam, gas, </a:t>
            </a:r>
            <a:r>
              <a:rPr lang="en-US" sz="1600" dirty="0" smtClean="0"/>
              <a:t>and condensate </a:t>
            </a:r>
            <a:r>
              <a:rPr lang="en-US" sz="1600" dirty="0"/>
              <a:t>to and from HVAC equipment in a direct, quiet and affordable way. Piping </a:t>
            </a:r>
            <a:r>
              <a:rPr lang="en-US" sz="1600" dirty="0" smtClean="0"/>
              <a:t>systems can </a:t>
            </a:r>
            <a:r>
              <a:rPr lang="en-US" sz="1600" dirty="0"/>
              <a:t>be divided into two parts: the piping in the central plant equipment room and </a:t>
            </a:r>
            <a:r>
              <a:rPr lang="en-US" sz="1600" dirty="0" smtClean="0"/>
              <a:t>the delivery </a:t>
            </a:r>
            <a:r>
              <a:rPr lang="en-US" sz="1600" dirty="0"/>
              <a:t>piping. HVAC piping may or may not be insulated based on existing code criteria.</a:t>
            </a:r>
          </a:p>
        </p:txBody>
      </p:sp>
      <p:sp>
        <p:nvSpPr>
          <p:cNvPr id="3" name="Rectangle 2"/>
          <p:cNvSpPr/>
          <p:nvPr/>
        </p:nvSpPr>
        <p:spPr>
          <a:xfrm>
            <a:off x="373190" y="4418533"/>
            <a:ext cx="8346726" cy="2246769"/>
          </a:xfrm>
          <a:prstGeom prst="rect">
            <a:avLst/>
          </a:prstGeom>
        </p:spPr>
        <p:txBody>
          <a:bodyPr wrap="square">
            <a:spAutoFit/>
          </a:bodyPr>
          <a:lstStyle/>
          <a:p>
            <a:pPr algn="just" rtl="1"/>
            <a:r>
              <a:rPr lang="ar-IQ" sz="1400" dirty="0"/>
              <a:t>يأخذ توزيع الهواء في الاعتبار مجاري الهواء المكيف التي توفر الهواء المكيف إلى المنطقة المطلوبة بطريقة مباشرة وهادئة واقتصادية قدر الإمكان. يشمل توزيع الهواء وحدات المحطة الجوية مثل الشبكات والناشرات لتوصيل هواء الإمداد إلى الفضاء بسرعة منخفضة. وحدات طرفية تعمل بالطاقة من المروحة ، والتي تستخدم مروحة متكاملة لضمان تزويد الهواء بالفضاء ؛ وحدات طرفية متغيرة الحجم للهواء ، والتي توفر كمية متغيرة من الهواء إلى الفضاء ؛ الوحدات الطرفية الحثية لجميع الهواء ، والتي تتحكم في الهواء الأساسي ، وتحفز الهواء العائد ، وتوزع الهواء المختلط في الفضاء ؛ والوحدات الطرفية للحث الجوي والمائي ، والتي تحتوي على ملف في تيار الهواء الحثي. يجب عزل جميع مجاري الهواء والأنابيب لمنع فقدان الحرارة وتوفير طاقة المبنى. يوصى أيضا بأن يكون للمباني مساحات سقف كافية لاستضافة مجاري الهواء في السقف المعلق ولوح الأرضية ، ويمكن استخدامها كجلسة هوائية للعودة لتقليل مجاري الهواء المرتجعة</a:t>
            </a:r>
            <a:r>
              <a:rPr lang="ar-IQ" sz="1400" dirty="0" smtClean="0"/>
              <a:t>.</a:t>
            </a:r>
            <a:endParaRPr lang="en-US" sz="1400" dirty="0" smtClean="0"/>
          </a:p>
          <a:p>
            <a:pPr algn="just" rtl="1"/>
            <a:r>
              <a:rPr lang="ar-IQ" sz="1400" dirty="0"/>
              <a:t>يستخدم نظام الأنابيب لتوفير المبردات والماء الساخن والماء المبرد والبخار والغاز والمكثفات من وإلى معدات التدفئة والتهوية وتكييف الهواء بطريقة مباشرة وهادئة </a:t>
            </a:r>
            <a:r>
              <a:rPr lang="ar-IQ" sz="1400" dirty="0" smtClean="0"/>
              <a:t>وسهلة. </a:t>
            </a:r>
            <a:r>
              <a:rPr lang="ar-IQ" sz="1400" dirty="0"/>
              <a:t>يمكن تقسيم أنظمة الأنابيب إلى قسمين: الأنابيب في غرفة </a:t>
            </a:r>
            <a:r>
              <a:rPr lang="ar-IQ" sz="1400" dirty="0" smtClean="0"/>
              <a:t>المعدات المركزية </a:t>
            </a:r>
            <a:r>
              <a:rPr lang="ar-IQ" sz="1400" dirty="0"/>
              <a:t>وأنابيب التسليم. قد تكون أنابيب </a:t>
            </a:r>
            <a:r>
              <a:rPr lang="en-US" sz="1400" dirty="0"/>
              <a:t>HVAC </a:t>
            </a:r>
            <a:r>
              <a:rPr lang="ar-IQ" sz="1400" dirty="0"/>
              <a:t>معزولة أو غير معزولة بناء على </a:t>
            </a:r>
            <a:r>
              <a:rPr lang="ar-IQ" sz="1400" dirty="0" smtClean="0"/>
              <a:t>المعايير المستخدمة في التصميم.</a:t>
            </a:r>
            <a:endParaRPr lang="en-US" sz="1400" dirty="0"/>
          </a:p>
        </p:txBody>
      </p:sp>
    </p:spTree>
    <p:extLst>
      <p:ext uri="{BB962C8B-B14F-4D97-AF65-F5344CB8AC3E}">
        <p14:creationId xmlns:p14="http://schemas.microsoft.com/office/powerpoint/2010/main" val="2208124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CENTRAL HVAC SYSTEMS                    </a:t>
            </a:r>
          </a:p>
        </p:txBody>
      </p:sp>
      <p:sp>
        <p:nvSpPr>
          <p:cNvPr id="2" name="Rectangle 1"/>
          <p:cNvSpPr/>
          <p:nvPr/>
        </p:nvSpPr>
        <p:spPr>
          <a:xfrm>
            <a:off x="238282" y="908720"/>
            <a:ext cx="8630270" cy="1569660"/>
          </a:xfrm>
          <a:prstGeom prst="rect">
            <a:avLst/>
          </a:prstGeom>
        </p:spPr>
        <p:txBody>
          <a:bodyPr wrap="square">
            <a:spAutoFit/>
          </a:bodyPr>
          <a:lstStyle/>
          <a:p>
            <a:pPr algn="just"/>
            <a:r>
              <a:rPr lang="en-US" sz="1600" dirty="0"/>
              <a:t>A central HVAC system may serve one or more thermal zones, and its major equipment </a:t>
            </a:r>
            <a:r>
              <a:rPr lang="en-US" sz="1600" dirty="0" smtClean="0"/>
              <a:t>is located </a:t>
            </a:r>
            <a:r>
              <a:rPr lang="en-US" sz="1600" dirty="0"/>
              <a:t>outside of the served zone(s) in a suitable central location whether inside, on top, </a:t>
            </a:r>
            <a:r>
              <a:rPr lang="en-US" sz="1600" dirty="0" smtClean="0"/>
              <a:t>or adjacent </a:t>
            </a:r>
            <a:r>
              <a:rPr lang="en-US" sz="1600" dirty="0"/>
              <a:t>to the building </a:t>
            </a:r>
            <a:r>
              <a:rPr lang="en-US" sz="1600" dirty="0" smtClean="0"/>
              <a:t>. </a:t>
            </a:r>
            <a:r>
              <a:rPr lang="en-US" sz="1600" dirty="0"/>
              <a:t>Central systems must condition zones with their </a:t>
            </a:r>
            <a:r>
              <a:rPr lang="en-US" sz="1600" dirty="0" smtClean="0"/>
              <a:t>equivalent thermal </a:t>
            </a:r>
            <a:r>
              <a:rPr lang="en-US" sz="1600" dirty="0"/>
              <a:t>load. Central HVAC systems will have as several control points such as </a:t>
            </a:r>
            <a:r>
              <a:rPr lang="en-US" sz="1600" dirty="0" smtClean="0"/>
              <a:t>thermostats for </a:t>
            </a:r>
            <a:r>
              <a:rPr lang="en-US" sz="1600" dirty="0"/>
              <a:t>each zone. The medium used in the control system to provide the thermal energy </a:t>
            </a:r>
            <a:r>
              <a:rPr lang="en-US" sz="1600" dirty="0" smtClean="0"/>
              <a:t>sub classifies the </a:t>
            </a:r>
            <a:r>
              <a:rPr lang="en-US" sz="1600" dirty="0"/>
              <a:t>central HVAC system, as shown in </a:t>
            </a:r>
            <a:r>
              <a:rPr lang="en-US" sz="1600" b="1" dirty="0"/>
              <a:t>Figure </a:t>
            </a:r>
            <a:r>
              <a:rPr lang="en-US" sz="1600" b="1" dirty="0" smtClean="0"/>
              <a:t>below</a:t>
            </a:r>
            <a:r>
              <a:rPr lang="en-US" sz="1600" dirty="0" smtClean="0"/>
              <a:t>.</a:t>
            </a:r>
            <a:endParaRPr lang="en-US" sz="1600" dirty="0"/>
          </a:p>
        </p:txBody>
      </p:sp>
      <p:pic>
        <p:nvPicPr>
          <p:cNvPr id="3" name="Picture 2"/>
          <p:cNvPicPr>
            <a:picLocks noChangeAspect="1"/>
          </p:cNvPicPr>
          <p:nvPr/>
        </p:nvPicPr>
        <p:blipFill>
          <a:blip r:embed="rId2"/>
          <a:stretch>
            <a:fillRect/>
          </a:stretch>
        </p:blipFill>
        <p:spPr>
          <a:xfrm>
            <a:off x="238282" y="2478380"/>
            <a:ext cx="5589001" cy="3964067"/>
          </a:xfrm>
          <a:prstGeom prst="rect">
            <a:avLst/>
          </a:prstGeom>
        </p:spPr>
      </p:pic>
      <p:sp>
        <p:nvSpPr>
          <p:cNvPr id="4" name="Rectangle 3"/>
          <p:cNvSpPr/>
          <p:nvPr/>
        </p:nvSpPr>
        <p:spPr>
          <a:xfrm>
            <a:off x="5996249" y="2495516"/>
            <a:ext cx="2771800" cy="3539430"/>
          </a:xfrm>
          <a:prstGeom prst="rect">
            <a:avLst/>
          </a:prstGeom>
        </p:spPr>
        <p:txBody>
          <a:bodyPr wrap="square">
            <a:spAutoFit/>
          </a:bodyPr>
          <a:lstStyle/>
          <a:p>
            <a:pPr algn="just" rtl="1"/>
            <a:r>
              <a:rPr lang="ar-IQ" sz="1600" dirty="0"/>
              <a:t>قد يخدم نظام التدفئة والتهوية وتكييف الهواء المركزي منطقة حرارية واحدة أو أكثر ، وتقع معداته الرئيسية خارج المنطقة (المناطق) المخدومة في موقع مركزي مناسب سواء داخل المبنى أو فوقه أو مجاور له. يجب على الأنظمة المركزية تكييف المناطق بالحمل الحراري المكافئ لها. </a:t>
            </a:r>
            <a:r>
              <a:rPr lang="ar-IQ" sz="1600" dirty="0" smtClean="0"/>
              <a:t>تحتوي أنظمة </a:t>
            </a:r>
            <a:r>
              <a:rPr lang="ar-IQ" sz="1600" dirty="0"/>
              <a:t>التدفئة والتهوية وتكييف الهواء المركزية العديد من نقاط التحكم مثل منظمات الحرارة لكل منطقة. </a:t>
            </a:r>
            <a:r>
              <a:rPr lang="ar-IQ" sz="1600" dirty="0" smtClean="0"/>
              <a:t>يتم تصنيف النظام بحسب الوسيط </a:t>
            </a:r>
            <a:r>
              <a:rPr lang="ar-IQ" sz="1600" dirty="0"/>
              <a:t>المستخدم في نظام التحكم لتوفير الطاقة الحرارية الفرعية </a:t>
            </a:r>
            <a:r>
              <a:rPr lang="ar-IQ" sz="1600" dirty="0" smtClean="0"/>
              <a:t>كما </a:t>
            </a:r>
            <a:r>
              <a:rPr lang="ar-IQ" sz="1600" dirty="0"/>
              <a:t>هو موضح في الشكل </a:t>
            </a:r>
            <a:r>
              <a:rPr lang="ar-IQ" sz="1600" dirty="0" smtClean="0"/>
              <a:t>ألمجاور.</a:t>
            </a:r>
            <a:endParaRPr lang="en-US" sz="1600" dirty="0"/>
          </a:p>
        </p:txBody>
      </p:sp>
    </p:spTree>
    <p:extLst>
      <p:ext uri="{BB962C8B-B14F-4D97-AF65-F5344CB8AC3E}">
        <p14:creationId xmlns:p14="http://schemas.microsoft.com/office/powerpoint/2010/main" val="3986791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CENTRAL HVAC SYSTEMS                    </a:t>
            </a:r>
          </a:p>
        </p:txBody>
      </p:sp>
      <p:sp>
        <p:nvSpPr>
          <p:cNvPr id="2" name="Rectangle 1"/>
          <p:cNvSpPr/>
          <p:nvPr/>
        </p:nvSpPr>
        <p:spPr>
          <a:xfrm>
            <a:off x="238282" y="665401"/>
            <a:ext cx="8630270" cy="1323439"/>
          </a:xfrm>
          <a:prstGeom prst="rect">
            <a:avLst/>
          </a:prstGeom>
        </p:spPr>
        <p:txBody>
          <a:bodyPr wrap="square">
            <a:spAutoFit/>
          </a:bodyPr>
          <a:lstStyle/>
          <a:p>
            <a:pPr algn="just"/>
            <a:r>
              <a:rPr lang="en-US" sz="1600" dirty="0"/>
              <a:t>The thermal energy transfer medium can be air or water or both, which represent as all-air systems, air-water systems, all-water systems. Also, central systems include water-source heat pumps and </a:t>
            </a:r>
            <a:r>
              <a:rPr lang="en-US" sz="1600" dirty="0" smtClean="0"/>
              <a:t> heating </a:t>
            </a:r>
            <a:r>
              <a:rPr lang="en-US" sz="1600" dirty="0"/>
              <a:t>and cooling </a:t>
            </a:r>
            <a:r>
              <a:rPr lang="en-US" sz="1600" dirty="0" smtClean="0"/>
              <a:t>panels. </a:t>
            </a:r>
            <a:r>
              <a:rPr lang="en-US" sz="1600" dirty="0"/>
              <a:t>Central HVAC system has combined devices in an air handling unit, as shown in </a:t>
            </a:r>
            <a:r>
              <a:rPr lang="en-US" sz="1600" b="1" dirty="0"/>
              <a:t>Figure </a:t>
            </a:r>
            <a:r>
              <a:rPr lang="en-US" sz="1600" b="1" dirty="0" smtClean="0"/>
              <a:t>below</a:t>
            </a:r>
            <a:r>
              <a:rPr lang="en-US" sz="1600" dirty="0" smtClean="0"/>
              <a:t>, which </a:t>
            </a:r>
            <a:r>
              <a:rPr lang="en-US" sz="1600" dirty="0"/>
              <a:t>contains supply and return air fans, humidifier, reheat coil, cooling coil, preheat </a:t>
            </a:r>
            <a:r>
              <a:rPr lang="en-US" sz="1600" dirty="0" smtClean="0"/>
              <a:t>coil, mixing </a:t>
            </a:r>
            <a:r>
              <a:rPr lang="en-US" sz="1600" dirty="0"/>
              <a:t>box, filter, and outdoor air.</a:t>
            </a:r>
          </a:p>
        </p:txBody>
      </p:sp>
      <p:pic>
        <p:nvPicPr>
          <p:cNvPr id="3" name="Picture 2"/>
          <p:cNvPicPr>
            <a:picLocks noChangeAspect="1"/>
          </p:cNvPicPr>
          <p:nvPr/>
        </p:nvPicPr>
        <p:blipFill>
          <a:blip r:embed="rId2"/>
          <a:stretch>
            <a:fillRect/>
          </a:stretch>
        </p:blipFill>
        <p:spPr>
          <a:xfrm>
            <a:off x="827584" y="1988840"/>
            <a:ext cx="7115626" cy="3213934"/>
          </a:xfrm>
          <a:prstGeom prst="rect">
            <a:avLst/>
          </a:prstGeom>
        </p:spPr>
      </p:pic>
      <p:sp>
        <p:nvSpPr>
          <p:cNvPr id="4" name="Rectangle 3"/>
          <p:cNvSpPr/>
          <p:nvPr/>
        </p:nvSpPr>
        <p:spPr>
          <a:xfrm>
            <a:off x="224554" y="5301208"/>
            <a:ext cx="8582190" cy="1323439"/>
          </a:xfrm>
          <a:prstGeom prst="rect">
            <a:avLst/>
          </a:prstGeom>
        </p:spPr>
        <p:txBody>
          <a:bodyPr wrap="square">
            <a:spAutoFit/>
          </a:bodyPr>
          <a:lstStyle/>
          <a:p>
            <a:pPr algn="just" rtl="1"/>
            <a:r>
              <a:rPr lang="ar-IQ" sz="1600" dirty="0"/>
              <a:t>يمكن أن يكون وسيط نقل الطاقة الحرارية هو الهواء أو الماء أو كليهما ، والتي تمثل أنظمة الهواء بالكامل ، وأنظمة الهواء والماء ، وأنظمة </a:t>
            </a:r>
            <a:r>
              <a:rPr lang="ar-IQ" sz="1600" dirty="0" smtClean="0"/>
              <a:t>الماء </a:t>
            </a:r>
            <a:r>
              <a:rPr lang="ar-IQ" sz="1600" dirty="0"/>
              <a:t>بالكامل. وتشمل الأنظمة المركزية أيضا مضخات حرارية من مصدر المياه وألواح التدفئة والتبريد</a:t>
            </a:r>
            <a:r>
              <a:rPr lang="ar-IQ" sz="1600" dirty="0" smtClean="0"/>
              <a:t>. </a:t>
            </a:r>
            <a:r>
              <a:rPr lang="ar-IQ" sz="1600" dirty="0"/>
              <a:t>يحتوي نظام التدفئة والتهوية وتكييف الهواء المركزي على أجهزة مدمجة في وحدة مناولة الهواء ، كما هو موضح في الشكل </a:t>
            </a:r>
            <a:r>
              <a:rPr lang="ar-IQ" sz="1600" dirty="0" smtClean="0"/>
              <a:t>أعلاه </a:t>
            </a:r>
            <a:r>
              <a:rPr lang="ar-IQ" sz="1600" dirty="0"/>
              <a:t>، والتي تحتوي على مراوح هواء الإمداد والعودة ، ومرطب ، وملف إعادة تسخين ، وملف تبريد ، وملف تسخين مسبق ، وصندوق خلط ، وفلتر ، وهواء خارجي.</a:t>
            </a:r>
            <a:endParaRPr lang="en-US" sz="1600" dirty="0"/>
          </a:p>
        </p:txBody>
      </p:sp>
    </p:spTree>
    <p:extLst>
      <p:ext uri="{BB962C8B-B14F-4D97-AF65-F5344CB8AC3E}">
        <p14:creationId xmlns:p14="http://schemas.microsoft.com/office/powerpoint/2010/main" val="344416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3323987"/>
          </a:xfrm>
          <a:prstGeom prst="rect">
            <a:avLst/>
          </a:prstGeom>
        </p:spPr>
        <p:txBody>
          <a:bodyPr wrap="square">
            <a:spAutoFit/>
          </a:bodyPr>
          <a:lstStyle/>
          <a:p>
            <a:pPr algn="just"/>
            <a:r>
              <a:rPr lang="en-US" sz="1600" dirty="0"/>
              <a:t>The thermal energy transfer medium through the building delivery systems is air. </a:t>
            </a:r>
            <a:r>
              <a:rPr lang="en-US" sz="1600" dirty="0" smtClean="0"/>
              <a:t>All-air systems </a:t>
            </a:r>
            <a:r>
              <a:rPr lang="en-US" sz="1600" dirty="0"/>
              <a:t>can be sub-classified based on the zone as single zone and </a:t>
            </a:r>
            <a:r>
              <a:rPr lang="en-US" sz="1600" dirty="0" smtClean="0"/>
              <a:t>multi zone</a:t>
            </a:r>
            <a:r>
              <a:rPr lang="en-US" sz="1600" dirty="0"/>
              <a:t>, airflow rate </a:t>
            </a:r>
            <a:r>
              <a:rPr lang="en-US" sz="1600" dirty="0" smtClean="0"/>
              <a:t>for each </a:t>
            </a:r>
            <a:r>
              <a:rPr lang="en-US" sz="1600" dirty="0"/>
              <a:t>zone as </a:t>
            </a:r>
            <a:r>
              <a:rPr lang="en-US" sz="1600" dirty="0" smtClean="0"/>
              <a:t> constant </a:t>
            </a:r>
            <a:r>
              <a:rPr lang="en-US" sz="1600" dirty="0"/>
              <a:t>air volume and variable air volume, terminal reheat, and dual </a:t>
            </a:r>
            <a:r>
              <a:rPr lang="en-US" sz="1600" dirty="0" smtClean="0"/>
              <a:t>duct.</a:t>
            </a:r>
          </a:p>
          <a:p>
            <a:pPr algn="just"/>
            <a:r>
              <a:rPr lang="en-US" sz="1600" b="1" dirty="0" smtClean="0"/>
              <a:t>1</a:t>
            </a:r>
            <a:r>
              <a:rPr lang="en-US" sz="1600" b="1" dirty="0"/>
              <a:t>. Single zone</a:t>
            </a:r>
          </a:p>
          <a:p>
            <a:pPr algn="just"/>
            <a:r>
              <a:rPr lang="en-US" sz="1600" dirty="0"/>
              <a:t>A single zone system consists of an air handling unit, a heat source and cooling source, </a:t>
            </a:r>
            <a:r>
              <a:rPr lang="en-US" sz="1600" dirty="0" smtClean="0"/>
              <a:t>distribution ductwork</a:t>
            </a:r>
            <a:r>
              <a:rPr lang="en-US" sz="1600" dirty="0"/>
              <a:t>, and appropriate delivery devices. The air handling units can be </a:t>
            </a:r>
            <a:r>
              <a:rPr lang="en-US" sz="1600" dirty="0" smtClean="0"/>
              <a:t>wholly integrated </a:t>
            </a:r>
            <a:r>
              <a:rPr lang="en-US" sz="1600" dirty="0"/>
              <a:t>where heat and cooling sources are available or separate where heat and </a:t>
            </a:r>
            <a:r>
              <a:rPr lang="en-US" sz="1600" dirty="0" smtClean="0"/>
              <a:t>cooling source </a:t>
            </a:r>
            <a:r>
              <a:rPr lang="en-US" sz="1600" dirty="0"/>
              <a:t>are detached. The integrated package is most-commonly a rooftop unit and </a:t>
            </a:r>
            <a:r>
              <a:rPr lang="en-US" sz="1600" dirty="0" smtClean="0"/>
              <a:t>connected to </a:t>
            </a:r>
            <a:r>
              <a:rPr lang="en-US" sz="1600" dirty="0"/>
              <a:t>ductwork to deliver the </a:t>
            </a:r>
            <a:r>
              <a:rPr lang="en-US" sz="1600" dirty="0" smtClean="0"/>
              <a:t>conditioned </a:t>
            </a:r>
            <a:r>
              <a:rPr lang="en-US" sz="1600" dirty="0"/>
              <a:t>air into several spaces with the same thermal zone.</a:t>
            </a:r>
          </a:p>
          <a:p>
            <a:pPr algn="just"/>
            <a:r>
              <a:rPr lang="en-US" sz="1600" dirty="0"/>
              <a:t>The main advantage of single zone systems is simplicity in design and maintenance and </a:t>
            </a:r>
            <a:r>
              <a:rPr lang="en-US" sz="1600" dirty="0" smtClean="0"/>
              <a:t>low first </a:t>
            </a:r>
            <a:r>
              <a:rPr lang="en-US" sz="1600" dirty="0"/>
              <a:t>cost compared to other systems. However, its main disadvantage is serving a single </a:t>
            </a:r>
            <a:r>
              <a:rPr lang="en-US" sz="1600" dirty="0" smtClean="0"/>
              <a:t>thermal zone </a:t>
            </a:r>
            <a:r>
              <a:rPr lang="en-US" sz="1600" dirty="0"/>
              <a:t>when improperly applied.</a:t>
            </a:r>
            <a:endParaRPr lang="en-US" sz="1600" dirty="0" smtClean="0"/>
          </a:p>
          <a:p>
            <a:pPr algn="just"/>
            <a:endParaRPr lang="en-US" sz="1600" dirty="0"/>
          </a:p>
        </p:txBody>
      </p:sp>
      <p:pic>
        <p:nvPicPr>
          <p:cNvPr id="5" name="Picture 4"/>
          <p:cNvPicPr>
            <a:picLocks noChangeAspect="1"/>
          </p:cNvPicPr>
          <p:nvPr/>
        </p:nvPicPr>
        <p:blipFill>
          <a:blip r:embed="rId2"/>
          <a:stretch>
            <a:fillRect/>
          </a:stretch>
        </p:blipFill>
        <p:spPr>
          <a:xfrm>
            <a:off x="2267744" y="3573016"/>
            <a:ext cx="6008324" cy="3008268"/>
          </a:xfrm>
          <a:prstGeom prst="rect">
            <a:avLst/>
          </a:prstGeom>
        </p:spPr>
      </p:pic>
    </p:spTree>
    <p:extLst>
      <p:ext uri="{BB962C8B-B14F-4D97-AF65-F5344CB8AC3E}">
        <p14:creationId xmlns:p14="http://schemas.microsoft.com/office/powerpoint/2010/main" val="29082698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2308324"/>
          </a:xfrm>
          <a:prstGeom prst="rect">
            <a:avLst/>
          </a:prstGeom>
        </p:spPr>
        <p:txBody>
          <a:bodyPr wrap="square">
            <a:spAutoFit/>
          </a:bodyPr>
          <a:lstStyle/>
          <a:p>
            <a:pPr algn="just" rtl="1"/>
            <a:r>
              <a:rPr lang="ar-IQ" sz="1600" dirty="0" smtClean="0"/>
              <a:t>الهواء هو وسيط </a:t>
            </a:r>
            <a:r>
              <a:rPr lang="ar-IQ" sz="1600" dirty="0"/>
              <a:t>نقل الطاقة الحرارية من خلال أنظمة </a:t>
            </a:r>
            <a:r>
              <a:rPr lang="ar-IQ" sz="1600" dirty="0" smtClean="0"/>
              <a:t>تجهيز المبنى. </a:t>
            </a:r>
            <a:r>
              <a:rPr lang="ar-IQ" sz="1600" dirty="0"/>
              <a:t>يمكن تصنيف أنظمة الهواء بالكامل على أساس المنطقة كمنطقة واحدة ومتعددة المناطق ، ومعدل تدفق الهواء لكل منطقة كحجم هواء ثابت وحجم هواء متغير ، وإعادة تسخين المحطة الطرفية ، وقناة مزدوجة</a:t>
            </a:r>
            <a:r>
              <a:rPr lang="ar-IQ" sz="1600" dirty="0" smtClean="0"/>
              <a:t>.</a:t>
            </a:r>
          </a:p>
          <a:p>
            <a:pPr algn="r"/>
            <a:r>
              <a:rPr lang="ar-IQ" sz="1600" b="1" dirty="0" smtClean="0"/>
              <a:t>1. المنطقة الواحدة:</a:t>
            </a:r>
            <a:endParaRPr lang="en-US" sz="1600" b="1" dirty="0" smtClean="0"/>
          </a:p>
          <a:p>
            <a:pPr algn="just" rtl="1"/>
            <a:r>
              <a:rPr lang="ar-IQ" sz="1600" dirty="0"/>
              <a:t>يتكون نظام المنطقة الواحدة من وحدة مناولة الهواء ، ومصدر الحرارة ومصدر التبريد ، ومجاري التوزيع ، وأجهزة التسليم المناسبة. يمكن دمج وحدات مناولة الهواء بالكامل حيث تتوفر مصادر الحرارة والتبريد أو منفصلة حيث يتم فصل </a:t>
            </a:r>
            <a:r>
              <a:rPr lang="ar-IQ" sz="1600" dirty="0" smtClean="0"/>
              <a:t>مصدر الحرارة </a:t>
            </a:r>
            <a:r>
              <a:rPr lang="ar-IQ" sz="1600" dirty="0"/>
              <a:t>عن مصدر التبريد. الحزمة المتكاملة هي في الغالب وحدة على السطح ومتصلة بمجاري الهواء لتوصيل الهواء المكيف إلى عدة مساحات بنفس المنطقة الحرارية. الميزة الرئيسية لأنظمة المنطقة الواحدة هي البساطة في التصميم والصيانة وانخفاض التكلفة الأولى مقارنة بالأنظمة الأخرى. ومع ذلك ، فإن عيبه الرئيسي هو خدمة منطقة حرارية واحدة عند تطبيقها بشكل غير صحيح.</a:t>
            </a:r>
            <a:endParaRPr lang="en-US" sz="1600" dirty="0"/>
          </a:p>
        </p:txBody>
      </p:sp>
      <p:pic>
        <p:nvPicPr>
          <p:cNvPr id="5" name="Picture 4"/>
          <p:cNvPicPr>
            <a:picLocks noChangeAspect="1"/>
          </p:cNvPicPr>
          <p:nvPr/>
        </p:nvPicPr>
        <p:blipFill>
          <a:blip r:embed="rId2"/>
          <a:stretch>
            <a:fillRect/>
          </a:stretch>
        </p:blipFill>
        <p:spPr>
          <a:xfrm>
            <a:off x="1403648" y="3140377"/>
            <a:ext cx="6872420" cy="3440907"/>
          </a:xfrm>
          <a:prstGeom prst="rect">
            <a:avLst/>
          </a:prstGeom>
        </p:spPr>
      </p:pic>
    </p:spTree>
    <p:extLst>
      <p:ext uri="{BB962C8B-B14F-4D97-AF65-F5344CB8AC3E}">
        <p14:creationId xmlns:p14="http://schemas.microsoft.com/office/powerpoint/2010/main" val="2608427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3539430"/>
          </a:xfrm>
          <a:prstGeom prst="rect">
            <a:avLst/>
          </a:prstGeom>
        </p:spPr>
        <p:txBody>
          <a:bodyPr wrap="square">
            <a:spAutoFit/>
          </a:bodyPr>
          <a:lstStyle/>
          <a:p>
            <a:pPr algn="justLow"/>
            <a:r>
              <a:rPr lang="en-US" sz="1600" dirty="0"/>
              <a:t>In a single zone all-air HVAC system, one control device such as thermostat located in </a:t>
            </a:r>
            <a:r>
              <a:rPr lang="en-US" sz="1600" dirty="0" smtClean="0"/>
              <a:t>the zone </a:t>
            </a:r>
            <a:r>
              <a:rPr lang="en-US" sz="1600" dirty="0"/>
              <a:t>controls the operation of the </a:t>
            </a:r>
            <a:r>
              <a:rPr lang="en-US" sz="1600" dirty="0" smtClean="0"/>
              <a:t>system. </a:t>
            </a:r>
            <a:r>
              <a:rPr lang="en-US" sz="1600" dirty="0"/>
              <a:t>Control may be either </a:t>
            </a:r>
            <a:r>
              <a:rPr lang="en-US" sz="1600" dirty="0" smtClean="0"/>
              <a:t>modulating or </a:t>
            </a:r>
            <a:r>
              <a:rPr lang="en-US" sz="1600" dirty="0"/>
              <a:t>on–off to meet the required thermal load of the single zone. This can be achieved </a:t>
            </a:r>
            <a:r>
              <a:rPr lang="en-US" sz="1600" dirty="0" smtClean="0"/>
              <a:t>by adjusting </a:t>
            </a:r>
            <a:r>
              <a:rPr lang="en-US" sz="1600" dirty="0"/>
              <a:t>the output of heating and cooling source within the packaged unit.</a:t>
            </a:r>
          </a:p>
          <a:p>
            <a:pPr algn="justLow"/>
            <a:r>
              <a:rPr lang="en-US" sz="1600" dirty="0"/>
              <a:t>Although few buildings can be a single thermal zone, a single zone can be found in </a:t>
            </a:r>
            <a:r>
              <a:rPr lang="en-US" sz="1600" dirty="0" smtClean="0"/>
              <a:t>several applications</a:t>
            </a:r>
            <a:r>
              <a:rPr lang="en-US" sz="1600" dirty="0"/>
              <a:t>. One family residential buildings can be treated as single zone systems, while </a:t>
            </a:r>
            <a:r>
              <a:rPr lang="en-US" sz="1600" dirty="0" smtClean="0"/>
              <a:t>other types </a:t>
            </a:r>
            <a:r>
              <a:rPr lang="en-US" sz="1600" dirty="0"/>
              <a:t>of residential buildings can include different thermal energy based on the </a:t>
            </a:r>
            <a:r>
              <a:rPr lang="en-US" sz="1600" dirty="0" smtClean="0"/>
              <a:t>occupation and </a:t>
            </a:r>
            <a:r>
              <a:rPr lang="en-US" sz="1600" dirty="0"/>
              <a:t>building structure. Movements of occupants affect the thermal load of the building, </a:t>
            </a:r>
            <a:r>
              <a:rPr lang="en-US" sz="1600" dirty="0" smtClean="0"/>
              <a:t>which results </a:t>
            </a:r>
            <a:r>
              <a:rPr lang="en-US" sz="1600" dirty="0"/>
              <a:t>in dividing the building into several single zones to provide the required </a:t>
            </a:r>
            <a:r>
              <a:rPr lang="en-US" sz="1600" dirty="0" smtClean="0"/>
              <a:t>environmental condition</a:t>
            </a:r>
            <a:r>
              <a:rPr lang="en-US" sz="1600" dirty="0"/>
              <a:t>. This can be observed in larger residences, where two (or more) single zone </a:t>
            </a:r>
            <a:r>
              <a:rPr lang="en-US" sz="1600" dirty="0" smtClean="0"/>
              <a:t>systems may </a:t>
            </a:r>
            <a:r>
              <a:rPr lang="en-US" sz="1600" dirty="0"/>
              <a:t>be used to provide thermal zoning. In low-rise apartments, each apartment unit may </a:t>
            </a:r>
            <a:r>
              <a:rPr lang="en-US" sz="1600" dirty="0" smtClean="0"/>
              <a:t>be conditioned </a:t>
            </a:r>
            <a:r>
              <a:rPr lang="en-US" sz="1600" dirty="0"/>
              <a:t>by a separate single zone system. Many sizeable single story buildings such </a:t>
            </a:r>
            <a:r>
              <a:rPr lang="en-US" sz="1600" dirty="0" smtClean="0"/>
              <a:t>as supermarkets</a:t>
            </a:r>
            <a:r>
              <a:rPr lang="en-US" sz="1600" dirty="0"/>
              <a:t>, discount stores, can be effectively conditioned by a series of single zone </a:t>
            </a:r>
            <a:r>
              <a:rPr lang="en-US" sz="1600" dirty="0" smtClean="0"/>
              <a:t>systems. Large </a:t>
            </a:r>
            <a:r>
              <a:rPr lang="en-US" sz="1600" dirty="0"/>
              <a:t>office buildings are sometimes conditioned by a series of separate single zone systems.</a:t>
            </a:r>
          </a:p>
        </p:txBody>
      </p:sp>
      <p:sp>
        <p:nvSpPr>
          <p:cNvPr id="3" name="Rectangle 2"/>
          <p:cNvSpPr/>
          <p:nvPr/>
        </p:nvSpPr>
        <p:spPr>
          <a:xfrm>
            <a:off x="224554" y="4365104"/>
            <a:ext cx="8614262" cy="2031325"/>
          </a:xfrm>
          <a:prstGeom prst="rect">
            <a:avLst/>
          </a:prstGeom>
        </p:spPr>
        <p:txBody>
          <a:bodyPr wrap="square">
            <a:spAutoFit/>
          </a:bodyPr>
          <a:lstStyle/>
          <a:p>
            <a:pPr algn="just" rtl="1"/>
            <a:r>
              <a:rPr lang="ar-IQ" sz="1400" dirty="0"/>
              <a:t>في نظام </a:t>
            </a:r>
            <a:r>
              <a:rPr lang="en-US" sz="1400" dirty="0"/>
              <a:t>HVAC </a:t>
            </a:r>
            <a:r>
              <a:rPr lang="ar-IQ" sz="1400" dirty="0"/>
              <a:t>في منطقة واحدة ، يتحكم جهاز تحكم واحد مثل منظم الحرارة الموجود في المنطقة في تشغيل النظام. قد يكون التحكم إما تعديلا أو تشغيلا - إيقافا لتلبية الحمل الحراري المطلوب للمنطقة الواحدة. يمكن تحقيق ذلك عن طريق ضبط ناتج مصدر التدفئة والتبريد داخل </a:t>
            </a:r>
            <a:r>
              <a:rPr lang="ar-IQ" sz="1400" dirty="0" smtClean="0"/>
              <a:t>الوحدة.</a:t>
            </a:r>
          </a:p>
          <a:p>
            <a:pPr algn="just" rtl="1"/>
            <a:r>
              <a:rPr lang="ar-IQ" sz="1400" dirty="0"/>
              <a:t>على الرغم من أن بعض المباني يمكن أن تكون منطقة حرارية واحدة ، إلا أنه يمكن العثور على منطقة واحدة في العديد من التطبيقات. يمكن التعامل مع المباني السكنية العائلية الواحدة كأنظمة منطقة واحدة ، في حين أن الأنواع الأخرى من المباني السكنية يمكن أن تشمل طاقة حرارية مختلفة بناء على </a:t>
            </a:r>
            <a:r>
              <a:rPr lang="ar-IQ" sz="1400" dirty="0" smtClean="0"/>
              <a:t>الوظيفة </a:t>
            </a:r>
            <a:r>
              <a:rPr lang="ar-IQ" sz="1400" dirty="0"/>
              <a:t>وهيكل المبنى. تؤثر تحركات الشاغلين على الحمل الحراري للمبنى ، مما يؤدي إلى تقسيم المبنى إلى عدة مناطق </a:t>
            </a:r>
            <a:r>
              <a:rPr lang="ar-IQ" sz="1400" dirty="0" smtClean="0"/>
              <a:t>لتوفير </a:t>
            </a:r>
            <a:r>
              <a:rPr lang="ar-IQ" sz="1400" dirty="0"/>
              <a:t>الحالة البيئية المطلوبة. يمكن ملاحظة ذلك في المساكن الكبيرة ، حيث يمكن استخدام نظامين (أو أكثر) من منطقة واحدة لتوفير تقسيم المناطق الحرارية. في الشقق منخفضة الارتفاع ، قد تكون كل وحدة سكنية </a:t>
            </a:r>
            <a:r>
              <a:rPr lang="ar-IQ" sz="1400" dirty="0" smtClean="0"/>
              <a:t>مكيفة </a:t>
            </a:r>
            <a:r>
              <a:rPr lang="ar-IQ" sz="1400" dirty="0"/>
              <a:t>بنظام منطقة واحدة منفصل. يمكن تكييف العديد من المباني الكبيرة المكونة من طابق واحد مثل محلات السوبر ماركت ومتاجر الخصم بشكل فعال من خلال سلسلة من أنظمة المنطقة الواحدة. في بعض الأحيان تكون مباني المكاتب الكبيرة </a:t>
            </a:r>
            <a:r>
              <a:rPr lang="ar-IQ" sz="1400" dirty="0" smtClean="0"/>
              <a:t>مكيفة </a:t>
            </a:r>
            <a:r>
              <a:rPr lang="ar-IQ" sz="1400" dirty="0"/>
              <a:t>بسلسلة من أنظمة المنطقة الواحدة المنفصلة.</a:t>
            </a:r>
            <a:endParaRPr lang="en-US" sz="1400" dirty="0"/>
          </a:p>
        </p:txBody>
      </p:sp>
    </p:spTree>
    <p:extLst>
      <p:ext uri="{BB962C8B-B14F-4D97-AF65-F5344CB8AC3E}">
        <p14:creationId xmlns:p14="http://schemas.microsoft.com/office/powerpoint/2010/main" val="4135172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1815882"/>
          </a:xfrm>
          <a:prstGeom prst="rect">
            <a:avLst/>
          </a:prstGeom>
        </p:spPr>
        <p:txBody>
          <a:bodyPr wrap="square">
            <a:spAutoFit/>
          </a:bodyPr>
          <a:lstStyle/>
          <a:p>
            <a:r>
              <a:rPr lang="en-US" sz="1600" b="1" i="1" dirty="0" smtClean="0"/>
              <a:t>2. </a:t>
            </a:r>
            <a:r>
              <a:rPr lang="en-US" sz="1600" b="1" dirty="0" smtClean="0"/>
              <a:t>Multi-zone</a:t>
            </a:r>
            <a:endParaRPr lang="en-US" sz="1600" b="1" dirty="0"/>
          </a:p>
          <a:p>
            <a:pPr algn="just"/>
            <a:r>
              <a:rPr lang="en-US" sz="1600" dirty="0"/>
              <a:t>In a multi-zone all-air system, individual supply air ducts are provided for each zone in </a:t>
            </a:r>
            <a:r>
              <a:rPr lang="en-US" sz="1600" dirty="0" smtClean="0"/>
              <a:t>a building</a:t>
            </a:r>
            <a:r>
              <a:rPr lang="en-US" sz="1600" dirty="0"/>
              <a:t>. Cold air and hot (or return) air are mixed at the air handling unit to achieve </a:t>
            </a:r>
            <a:r>
              <a:rPr lang="en-US" sz="1600" dirty="0" smtClean="0"/>
              <a:t>the thermal </a:t>
            </a:r>
            <a:r>
              <a:rPr lang="en-US" sz="1600" dirty="0"/>
              <a:t>requirement of each zone. A particular zone has its conditioned air that cannot </a:t>
            </a:r>
            <a:r>
              <a:rPr lang="en-US" sz="1600" dirty="0" smtClean="0"/>
              <a:t>be mixed </a:t>
            </a:r>
            <a:r>
              <a:rPr lang="en-US" sz="1600" dirty="0"/>
              <a:t>with that of other zones, and all multiple zones with different thermal </a:t>
            </a:r>
            <a:r>
              <a:rPr lang="en-US" sz="1600" dirty="0" smtClean="0"/>
              <a:t>requirement demand </a:t>
            </a:r>
            <a:r>
              <a:rPr lang="en-US" sz="1600" dirty="0"/>
              <a:t>separate supply ducts, as shown in </a:t>
            </a:r>
            <a:r>
              <a:rPr lang="en-US" sz="1600" b="1" dirty="0" smtClean="0"/>
              <a:t>Figure</a:t>
            </a:r>
            <a:r>
              <a:rPr lang="en-US" sz="1600" dirty="0" smtClean="0"/>
              <a:t>. </a:t>
            </a:r>
            <a:r>
              <a:rPr lang="en-US" sz="1600" dirty="0"/>
              <a:t>Multi-zone all-air system consists </a:t>
            </a:r>
            <a:r>
              <a:rPr lang="en-US" sz="1600" dirty="0" smtClean="0"/>
              <a:t>of an </a:t>
            </a:r>
            <a:r>
              <a:rPr lang="en-US" sz="1600" dirty="0"/>
              <a:t>air handling unit with parallel flow paths through cooling coils and heating coils </a:t>
            </a:r>
            <a:r>
              <a:rPr lang="en-US" sz="1600" dirty="0" smtClean="0"/>
              <a:t>and </a:t>
            </a:r>
            <a:r>
              <a:rPr lang="en-US" sz="1600" dirty="0"/>
              <a:t>internal mixing dampers. </a:t>
            </a:r>
          </a:p>
        </p:txBody>
      </p:sp>
      <p:pic>
        <p:nvPicPr>
          <p:cNvPr id="3" name="Picture 2"/>
          <p:cNvPicPr>
            <a:picLocks noChangeAspect="1"/>
          </p:cNvPicPr>
          <p:nvPr/>
        </p:nvPicPr>
        <p:blipFill>
          <a:blip r:embed="rId2"/>
          <a:stretch>
            <a:fillRect/>
          </a:stretch>
        </p:blipFill>
        <p:spPr>
          <a:xfrm>
            <a:off x="3120131" y="2708920"/>
            <a:ext cx="5778141" cy="3456384"/>
          </a:xfrm>
          <a:prstGeom prst="rect">
            <a:avLst/>
          </a:prstGeom>
        </p:spPr>
      </p:pic>
      <p:sp>
        <p:nvSpPr>
          <p:cNvPr id="4" name="Rectangle 3"/>
          <p:cNvSpPr/>
          <p:nvPr/>
        </p:nvSpPr>
        <p:spPr>
          <a:xfrm>
            <a:off x="238313" y="2496379"/>
            <a:ext cx="2817809" cy="4016484"/>
          </a:xfrm>
          <a:prstGeom prst="rect">
            <a:avLst/>
          </a:prstGeom>
        </p:spPr>
        <p:txBody>
          <a:bodyPr wrap="square">
            <a:spAutoFit/>
          </a:bodyPr>
          <a:lstStyle/>
          <a:p>
            <a:pPr algn="just"/>
            <a:r>
              <a:rPr lang="en-US" sz="1500" dirty="0"/>
              <a:t>It is recommended that one multi-zone serve a maximum of 12 zones because of physical restrictions on duct connections and damper size. If more zones are required, additional air handlers may be used. The advantage of the multi-zone system is to adequately condition several zones without energy waste associated with a terminal reheat system. However, leakage between the decks of air handler may reduce energy efficiency. The main disadvantage is the need for multiple supply air ducts to serve multiple zones.</a:t>
            </a:r>
          </a:p>
        </p:txBody>
      </p:sp>
    </p:spTree>
    <p:extLst>
      <p:ext uri="{BB962C8B-B14F-4D97-AF65-F5344CB8AC3E}">
        <p14:creationId xmlns:p14="http://schemas.microsoft.com/office/powerpoint/2010/main" val="420691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1569660"/>
          </a:xfrm>
          <a:prstGeom prst="rect">
            <a:avLst/>
          </a:prstGeom>
        </p:spPr>
        <p:txBody>
          <a:bodyPr wrap="square">
            <a:spAutoFit/>
          </a:bodyPr>
          <a:lstStyle/>
          <a:p>
            <a:pPr algn="l"/>
            <a:r>
              <a:rPr lang="en-US" sz="1600" b="1" i="1" dirty="0" smtClean="0"/>
              <a:t>2. </a:t>
            </a:r>
            <a:r>
              <a:rPr lang="en-US" sz="1600" b="1" dirty="0" smtClean="0"/>
              <a:t>Multi-zone</a:t>
            </a:r>
            <a:endParaRPr lang="en-US" sz="1600" b="1" dirty="0"/>
          </a:p>
          <a:p>
            <a:pPr algn="just" rtl="1"/>
            <a:r>
              <a:rPr lang="ar-IQ" sz="1600" dirty="0"/>
              <a:t>في نظام متعدد </a:t>
            </a:r>
            <a:r>
              <a:rPr lang="ar-IQ" sz="1600" dirty="0" smtClean="0"/>
              <a:t>المناطق، </a:t>
            </a:r>
            <a:r>
              <a:rPr lang="ar-IQ" sz="1600" dirty="0"/>
              <a:t>يتم توفير مجاري هواء فردية لكل منطقة في المبنى. يتم خلط الهواء البارد والهواء الساخن (أو العودة) في وحدة مناولة الهواء لتحقيق المتطلبات الحرارية لكل منطقة. تحتوي منطقة معينة على هواءها المكيف الذي لا يمكن خلطه مع هواء المناطق الأخرى ، وجميع المناطق المتعددة ذات المتطلبات الحرارية المختلفة تتطلب قنوات إمداد منفصلة ، كما هو موضح في الشكل. يتكون نظام الهواء متعدد المناطق من وحدة مناولة الهواء مع مسارات تدفق متوازية من خلال ملفات التبريد وملفات التدفئة ومخمدات الخلط الداخلية.</a:t>
            </a:r>
            <a:endParaRPr lang="en-US" sz="1600" dirty="0"/>
          </a:p>
        </p:txBody>
      </p:sp>
      <p:pic>
        <p:nvPicPr>
          <p:cNvPr id="3" name="Picture 2"/>
          <p:cNvPicPr>
            <a:picLocks noChangeAspect="1"/>
          </p:cNvPicPr>
          <p:nvPr/>
        </p:nvPicPr>
        <p:blipFill>
          <a:blip r:embed="rId2"/>
          <a:stretch>
            <a:fillRect/>
          </a:stretch>
        </p:blipFill>
        <p:spPr>
          <a:xfrm>
            <a:off x="3120131" y="2708920"/>
            <a:ext cx="5778141" cy="3456384"/>
          </a:xfrm>
          <a:prstGeom prst="rect">
            <a:avLst/>
          </a:prstGeom>
        </p:spPr>
      </p:pic>
      <p:sp>
        <p:nvSpPr>
          <p:cNvPr id="4" name="Rectangle 3"/>
          <p:cNvSpPr/>
          <p:nvPr/>
        </p:nvSpPr>
        <p:spPr>
          <a:xfrm>
            <a:off x="238313" y="2496379"/>
            <a:ext cx="2817809" cy="3093154"/>
          </a:xfrm>
          <a:prstGeom prst="rect">
            <a:avLst/>
          </a:prstGeom>
        </p:spPr>
        <p:txBody>
          <a:bodyPr wrap="square">
            <a:spAutoFit/>
          </a:bodyPr>
          <a:lstStyle/>
          <a:p>
            <a:pPr algn="just" rtl="1"/>
            <a:r>
              <a:rPr lang="ar-IQ" sz="1500" dirty="0"/>
              <a:t>يوصى بأن تخدم منطقة واحدة متعددة المناطق 12 منطقة كحد أقصى بسبب القيود المادية المفروضة على وصلات القنوات وحجم المثبط. إذا كانت هناك حاجة إلى المزيد من المناطق ، فقد يتم استخدام معالجات هواء </a:t>
            </a:r>
            <a:r>
              <a:rPr lang="ar-IQ" sz="1500" dirty="0" smtClean="0"/>
              <a:t>ذلك </a:t>
            </a:r>
            <a:r>
              <a:rPr lang="ar-IQ" sz="1500" dirty="0"/>
              <a:t>، إضافية. تتمثل ميزة النظام متعدد المناطق في تهيئة عدة مناطق بشكل كاف دون إهدار الطاقة المرتبط بنظام إعادة التسخين الطرفي. </a:t>
            </a:r>
            <a:r>
              <a:rPr lang="ar-IQ" sz="1500" dirty="0" smtClean="0"/>
              <a:t>ومع ذلك فإن </a:t>
            </a:r>
            <a:r>
              <a:rPr lang="ar-IQ" sz="1500" dirty="0"/>
              <a:t>التسرب بين طوابق معالج الهواء قد يقلل من كفاءة الطاقة. العيب الرئيسي هو الحاجة إلى مجاري هواء إمداد متعددة لخدمة مناطق متعددة.</a:t>
            </a:r>
            <a:endParaRPr lang="en-US" sz="1500" dirty="0"/>
          </a:p>
        </p:txBody>
      </p:sp>
    </p:spTree>
    <p:extLst>
      <p:ext uri="{BB962C8B-B14F-4D97-AF65-F5344CB8AC3E}">
        <p14:creationId xmlns:p14="http://schemas.microsoft.com/office/powerpoint/2010/main" val="1442214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3046988"/>
          </a:xfrm>
          <a:prstGeom prst="rect">
            <a:avLst/>
          </a:prstGeom>
        </p:spPr>
        <p:txBody>
          <a:bodyPr wrap="square">
            <a:spAutoFit/>
          </a:bodyPr>
          <a:lstStyle/>
          <a:p>
            <a:pPr algn="just"/>
            <a:r>
              <a:rPr lang="en-US" sz="1600" b="1" dirty="0" smtClean="0"/>
              <a:t>3. </a:t>
            </a:r>
            <a:r>
              <a:rPr lang="en-US" sz="1600" b="1" dirty="0"/>
              <a:t>Terminal reheat</a:t>
            </a:r>
          </a:p>
          <a:p>
            <a:pPr algn="just"/>
            <a:r>
              <a:rPr lang="en-US" sz="1600" dirty="0"/>
              <a:t>A terminal reheat all-air system is a multiple zone, which considers an adaptation of </a:t>
            </a:r>
            <a:r>
              <a:rPr lang="en-US" sz="1600" dirty="0" smtClean="0"/>
              <a:t>single zone </a:t>
            </a:r>
            <a:r>
              <a:rPr lang="en-US" sz="1600" dirty="0"/>
              <a:t>system, as shown in </a:t>
            </a:r>
            <a:r>
              <a:rPr lang="en-US" sz="1600" b="1" dirty="0" smtClean="0"/>
              <a:t>Figure</a:t>
            </a:r>
            <a:r>
              <a:rPr lang="en-US" sz="1600" dirty="0" smtClean="0"/>
              <a:t>. </a:t>
            </a:r>
            <a:r>
              <a:rPr lang="en-US" sz="1600" dirty="0"/>
              <a:t>This can be performed by adding heating </a:t>
            </a:r>
            <a:r>
              <a:rPr lang="en-US" sz="1600" dirty="0" smtClean="0"/>
              <a:t>equipment, such </a:t>
            </a:r>
            <a:r>
              <a:rPr lang="en-US" sz="1600" dirty="0"/>
              <a:t>as hot water coil or electric coil, to the downstream of the supply air from air </a:t>
            </a:r>
            <a:r>
              <a:rPr lang="en-US" sz="1600" dirty="0" smtClean="0"/>
              <a:t>handling units </a:t>
            </a:r>
            <a:r>
              <a:rPr lang="en-US" sz="1600" dirty="0"/>
              <a:t>near each zone. Each zone is controlled by a thermostat to adjust the heat output </a:t>
            </a:r>
            <a:r>
              <a:rPr lang="en-US" sz="1600" dirty="0" smtClean="0"/>
              <a:t>of heating </a:t>
            </a:r>
            <a:r>
              <a:rPr lang="en-US" sz="1600" dirty="0"/>
              <a:t>equipment to meet the thermal condition. The supply air from air handling units </a:t>
            </a:r>
            <a:r>
              <a:rPr lang="en-US" sz="1600" dirty="0" smtClean="0"/>
              <a:t>is cooled </a:t>
            </a:r>
            <a:r>
              <a:rPr lang="en-US" sz="1600" dirty="0"/>
              <a:t>to the lowest cooling point, and the terminal reheat adds the required heating </a:t>
            </a:r>
            <a:r>
              <a:rPr lang="en-US" sz="1600" dirty="0" smtClean="0"/>
              <a:t>load. The </a:t>
            </a:r>
            <a:r>
              <a:rPr lang="en-US" sz="1600" dirty="0"/>
              <a:t>advantage of terminal reheat is flexible and can be installed or removed to </a:t>
            </a:r>
            <a:r>
              <a:rPr lang="en-US" sz="1600" dirty="0" smtClean="0"/>
              <a:t>accommodate changes </a:t>
            </a:r>
            <a:r>
              <a:rPr lang="en-US" sz="1600" dirty="0"/>
              <a:t>in zones, which provides better control of the thermal conditions in multiple </a:t>
            </a:r>
            <a:r>
              <a:rPr lang="en-US" sz="1600" dirty="0" smtClean="0"/>
              <a:t>zones. However</a:t>
            </a:r>
            <a:r>
              <a:rPr lang="en-US" sz="1600" dirty="0"/>
              <a:t>, the design of terminal reheat is not energy-efficient system because a </a:t>
            </a:r>
            <a:r>
              <a:rPr lang="en-US" sz="1600" dirty="0" smtClean="0"/>
              <a:t>significant amount </a:t>
            </a:r>
            <a:r>
              <a:rPr lang="en-US" sz="1600" dirty="0"/>
              <a:t>of extremely cooling air is not regularly needed in zones, which can be </a:t>
            </a:r>
            <a:r>
              <a:rPr lang="en-US" sz="1600" dirty="0" smtClean="0"/>
              <a:t>considered as </a:t>
            </a:r>
            <a:r>
              <a:rPr lang="en-US" sz="1600" dirty="0"/>
              <a:t>waste energy. Therefore, energy codes and standards regulate the use of reheat systems.</a:t>
            </a:r>
          </a:p>
        </p:txBody>
      </p:sp>
      <p:pic>
        <p:nvPicPr>
          <p:cNvPr id="5" name="Picture 4"/>
          <p:cNvPicPr>
            <a:picLocks noChangeAspect="1"/>
          </p:cNvPicPr>
          <p:nvPr/>
        </p:nvPicPr>
        <p:blipFill>
          <a:blip r:embed="rId2"/>
          <a:stretch>
            <a:fillRect/>
          </a:stretch>
        </p:blipFill>
        <p:spPr>
          <a:xfrm>
            <a:off x="2483768" y="3501008"/>
            <a:ext cx="5760640" cy="2997724"/>
          </a:xfrm>
          <a:prstGeom prst="rect">
            <a:avLst/>
          </a:prstGeom>
        </p:spPr>
      </p:pic>
    </p:spTree>
    <p:extLst>
      <p:ext uri="{BB962C8B-B14F-4D97-AF65-F5344CB8AC3E}">
        <p14:creationId xmlns:p14="http://schemas.microsoft.com/office/powerpoint/2010/main" val="3615675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SYSTEMS                    </a:t>
            </a:r>
          </a:p>
        </p:txBody>
      </p:sp>
      <p:sp>
        <p:nvSpPr>
          <p:cNvPr id="2" name="Rectangle 1"/>
          <p:cNvSpPr/>
          <p:nvPr/>
        </p:nvSpPr>
        <p:spPr>
          <a:xfrm>
            <a:off x="238282" y="908720"/>
            <a:ext cx="8630270" cy="2585323"/>
          </a:xfrm>
          <a:prstGeom prst="rect">
            <a:avLst/>
          </a:prstGeom>
        </p:spPr>
        <p:txBody>
          <a:bodyPr wrap="square">
            <a:spAutoFit/>
          </a:bodyPr>
          <a:lstStyle/>
          <a:p>
            <a:pPr algn="just"/>
            <a:r>
              <a:rPr lang="en-US" dirty="0"/>
              <a:t>HVAC systems are milestones of building mechanical systems that provide thermal </a:t>
            </a:r>
            <a:r>
              <a:rPr lang="en-US" dirty="0" smtClean="0"/>
              <a:t>comfort for </a:t>
            </a:r>
            <a:r>
              <a:rPr lang="en-US" dirty="0"/>
              <a:t>occupants accompanied with indoor air quality. HVAC systems can be </a:t>
            </a:r>
            <a:r>
              <a:rPr lang="en-US" dirty="0" smtClean="0"/>
              <a:t>classified into </a:t>
            </a:r>
            <a:r>
              <a:rPr lang="en-US" dirty="0"/>
              <a:t>central and local systems according to multiple zones, location, and </a:t>
            </a:r>
            <a:r>
              <a:rPr lang="en-US" dirty="0" smtClean="0"/>
              <a:t>distribution. Primary </a:t>
            </a:r>
            <a:r>
              <a:rPr lang="en-US" dirty="0"/>
              <a:t>HVAC equipment includes heating equipment, ventilation equipment, and </a:t>
            </a:r>
            <a:r>
              <a:rPr lang="en-US" dirty="0" smtClean="0"/>
              <a:t>cooling or </a:t>
            </a:r>
            <a:r>
              <a:rPr lang="en-US" dirty="0"/>
              <a:t>air-conditioning equipment. Central HVAC systems locate away from </a:t>
            </a:r>
            <a:r>
              <a:rPr lang="en-US" dirty="0" smtClean="0"/>
              <a:t>buildings in </a:t>
            </a:r>
            <a:r>
              <a:rPr lang="en-US" dirty="0"/>
              <a:t>a central equipment room and deliver the conditioned air by a delivery </a:t>
            </a:r>
            <a:r>
              <a:rPr lang="en-US" dirty="0" smtClean="0"/>
              <a:t>ductwork system</a:t>
            </a:r>
            <a:r>
              <a:rPr lang="en-US" dirty="0"/>
              <a:t>. Central HVAC systems contain all-air, air-water, all-water systems. </a:t>
            </a:r>
            <a:r>
              <a:rPr lang="en-US" dirty="0" smtClean="0"/>
              <a:t>Local </a:t>
            </a:r>
            <a:r>
              <a:rPr lang="en-US" dirty="0"/>
              <a:t>HVAC systems can be located inside a conditioned zone or </a:t>
            </a:r>
            <a:r>
              <a:rPr lang="en-US" dirty="0" smtClean="0"/>
              <a:t>adjacent to </a:t>
            </a:r>
            <a:r>
              <a:rPr lang="en-US" dirty="0"/>
              <a:t>it and no requirement for ductwork. Local systems include local heating, local </a:t>
            </a:r>
            <a:r>
              <a:rPr lang="en-US" dirty="0" smtClean="0"/>
              <a:t>air conditioning, local </a:t>
            </a:r>
            <a:r>
              <a:rPr lang="en-US" dirty="0"/>
              <a:t>ventilation, and split systems.</a:t>
            </a:r>
          </a:p>
        </p:txBody>
      </p:sp>
      <p:sp>
        <p:nvSpPr>
          <p:cNvPr id="3" name="Rectangle 2"/>
          <p:cNvSpPr/>
          <p:nvPr/>
        </p:nvSpPr>
        <p:spPr>
          <a:xfrm>
            <a:off x="224554" y="3933056"/>
            <a:ext cx="8630270" cy="2308324"/>
          </a:xfrm>
          <a:prstGeom prst="rect">
            <a:avLst/>
          </a:prstGeom>
        </p:spPr>
        <p:txBody>
          <a:bodyPr wrap="square">
            <a:spAutoFit/>
          </a:bodyPr>
          <a:lstStyle/>
          <a:p>
            <a:pPr algn="justLow" rtl="1"/>
            <a:r>
              <a:rPr lang="ar-IQ" dirty="0"/>
              <a:t>تعد أنظمة التدفئة والتهوية وتكييف الهواء من المعالم البارزة في بناء الأنظمة الميكانيكية التي توفر الراحة الحرارية </a:t>
            </a:r>
            <a:r>
              <a:rPr lang="ar-IQ" dirty="0" smtClean="0"/>
              <a:t>مصحوبة </a:t>
            </a:r>
            <a:r>
              <a:rPr lang="ar-IQ" dirty="0"/>
              <a:t>بجودة الهواء الداخلي. يمكن تصنيف أنظمة التدفئة والتهوية وتكييف الهواء إلى أنظمة مركزية ومحلية وفقا </a:t>
            </a:r>
            <a:r>
              <a:rPr lang="ar-IQ" dirty="0" smtClean="0"/>
              <a:t>لتعدد الفضاءات والموقع والتوزيع</a:t>
            </a:r>
            <a:r>
              <a:rPr lang="ar-IQ" dirty="0"/>
              <a:t>. تشمل معدات التدفئة والتهوية وتكييف الهواء الأولية معدات التدفئة ومعدات التهوية ومعدات التبريد أو تكييف الهواء. تقع أنظمة التدفئة والتهوية وتكييف الهواء المركزية بعيدا عن المباني في غرفة المعدات المركزية وتوفر الهواء المكيف بواسطة نظام مجاري التوصيل. تحتوي أنظمة التدفئة والتهوية وتكييف الهواء المركزية على أنظمة الهواء والهواء والماء </a:t>
            </a:r>
            <a:r>
              <a:rPr lang="ar-IQ" dirty="0" smtClean="0"/>
              <a:t>والماء كليا. </a:t>
            </a:r>
            <a:r>
              <a:rPr lang="ar-IQ" dirty="0"/>
              <a:t>يمكن وضع أنظمة التدفئة والتهوية وتكييف الهواء المحلية داخل </a:t>
            </a:r>
            <a:r>
              <a:rPr lang="ar-IQ" dirty="0" smtClean="0"/>
              <a:t>المنطقة المكيفة </a:t>
            </a:r>
            <a:r>
              <a:rPr lang="ar-IQ" dirty="0"/>
              <a:t>أو مجاورة لها ولا توجد متطلبات لمجاري الهواء. تشمل الأنظمة المحلية التدفئة المحلية وتكييف الهواء المحلي والتهوية المحلية </a:t>
            </a:r>
            <a:r>
              <a:rPr lang="ar-IQ" dirty="0" smtClean="0"/>
              <a:t>والأنظمة المفصولة.</a:t>
            </a:r>
            <a:endParaRPr lang="en-US" dirty="0"/>
          </a:p>
        </p:txBody>
      </p:sp>
    </p:spTree>
    <p:extLst>
      <p:ext uri="{BB962C8B-B14F-4D97-AF65-F5344CB8AC3E}">
        <p14:creationId xmlns:p14="http://schemas.microsoft.com/office/powerpoint/2010/main" val="4017594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2308324"/>
          </a:xfrm>
          <a:prstGeom prst="rect">
            <a:avLst/>
          </a:prstGeom>
        </p:spPr>
        <p:txBody>
          <a:bodyPr wrap="square">
            <a:spAutoFit/>
          </a:bodyPr>
          <a:lstStyle/>
          <a:p>
            <a:r>
              <a:rPr lang="en-US" sz="1600" b="1" dirty="0" smtClean="0"/>
              <a:t>3. </a:t>
            </a:r>
            <a:r>
              <a:rPr lang="en-US" sz="1600" b="1" dirty="0"/>
              <a:t>Terminal reheat</a:t>
            </a:r>
          </a:p>
          <a:p>
            <a:pPr algn="just" rtl="1"/>
            <a:r>
              <a:rPr lang="ar-IQ" sz="1600" dirty="0"/>
              <a:t>نظام إعادة تسخين الهواء النهائي هو منطقة متعددة ، والتي تعتبر </a:t>
            </a:r>
            <a:r>
              <a:rPr lang="ar-IQ" sz="1600" dirty="0" smtClean="0"/>
              <a:t>تعديلا </a:t>
            </a:r>
            <a:r>
              <a:rPr lang="ar-IQ" sz="1600" dirty="0"/>
              <a:t>لنظام منطقة واحدة ، كما هو موضح في الشكل. يمكن القيام بذلك عن طريق إضافة معدات التدفئة ، مثل ملف الماء الساخن أو الملف الكهربائي ، إلى مجرى الهواء من وحدات مناولة الهواء بالقرب من كل منطقة. يتم التحكم في كل منطقة بواسطة ترموستات لضبط خرج الحرارة لمعدات التدفئة لتلبية الحالة الحرارية. يتم تبريد هواء الإمداد من وحدات مناولة الهواء إلى أدنى نقطة تبريد ، وتضيف إعادة تسخين المحطة الطرفية حمل التسخين المطلوب. ميزة إعادة التسخين الطرفي مرنة ويمكن تركيبها أو إزالتها لاستيعاب التغييرات في المناطق ، مما يوفر تحكما أفضل في الظروف الحرارية في مناطق متعددة. ومع ذلك ، فإن تصميم إعادة التسخين الطرفي ليس نظاما موفرة للطاقة لأن كمية كبيرة من الهواء شديد التبريد ليست مطلوبة بانتظام في المناطق ، والتي يمكن اعتبارها طاقة مهدرة. لذلك ، </a:t>
            </a:r>
            <a:r>
              <a:rPr lang="ar-IQ" sz="1600" dirty="0" smtClean="0"/>
              <a:t>تحد </a:t>
            </a:r>
            <a:r>
              <a:rPr lang="ar-IQ" sz="1600" dirty="0"/>
              <a:t>قوانين ومعايير الطاقة استخدام نظام إعادة </a:t>
            </a:r>
            <a:r>
              <a:rPr lang="ar-IQ" sz="1600" dirty="0" smtClean="0"/>
              <a:t>التسخين.</a:t>
            </a:r>
            <a:endParaRPr lang="en-US" sz="1600" dirty="0"/>
          </a:p>
        </p:txBody>
      </p:sp>
      <p:pic>
        <p:nvPicPr>
          <p:cNvPr id="5" name="Picture 4"/>
          <p:cNvPicPr>
            <a:picLocks noChangeAspect="1"/>
          </p:cNvPicPr>
          <p:nvPr/>
        </p:nvPicPr>
        <p:blipFill>
          <a:blip r:embed="rId2"/>
          <a:stretch>
            <a:fillRect/>
          </a:stretch>
        </p:blipFill>
        <p:spPr>
          <a:xfrm>
            <a:off x="2483768" y="3501008"/>
            <a:ext cx="5760640" cy="2997724"/>
          </a:xfrm>
          <a:prstGeom prst="rect">
            <a:avLst/>
          </a:prstGeom>
        </p:spPr>
      </p:pic>
    </p:spTree>
    <p:extLst>
      <p:ext uri="{BB962C8B-B14F-4D97-AF65-F5344CB8AC3E}">
        <p14:creationId xmlns:p14="http://schemas.microsoft.com/office/powerpoint/2010/main" val="19277288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1815882"/>
          </a:xfrm>
          <a:prstGeom prst="rect">
            <a:avLst/>
          </a:prstGeom>
        </p:spPr>
        <p:txBody>
          <a:bodyPr wrap="square">
            <a:spAutoFit/>
          </a:bodyPr>
          <a:lstStyle/>
          <a:p>
            <a:pPr algn="just"/>
            <a:r>
              <a:rPr lang="en-US" sz="1600" b="1" dirty="0" smtClean="0"/>
              <a:t>4. </a:t>
            </a:r>
            <a:r>
              <a:rPr lang="en-US" sz="1600" b="1" dirty="0"/>
              <a:t>Dual duct</a:t>
            </a:r>
          </a:p>
          <a:p>
            <a:pPr algn="just"/>
            <a:r>
              <a:rPr lang="en-US" sz="1600" dirty="0"/>
              <a:t>The dual duct all-air system is a terminal-controlled modification of the multi-zone </a:t>
            </a:r>
            <a:r>
              <a:rPr lang="en-US" sz="1600" dirty="0" smtClean="0"/>
              <a:t>concept. A </a:t>
            </a:r>
            <a:r>
              <a:rPr lang="en-US" sz="1600" dirty="0"/>
              <a:t>central air handling unit provides two conditioned air streams such as a cold deck and </a:t>
            </a:r>
            <a:r>
              <a:rPr lang="en-US" sz="1600" dirty="0" smtClean="0"/>
              <a:t>a hot </a:t>
            </a:r>
            <a:r>
              <a:rPr lang="en-US" sz="1600" dirty="0"/>
              <a:t>deck, as shown in </a:t>
            </a:r>
            <a:r>
              <a:rPr lang="en-US" sz="1600" b="1" dirty="0" smtClean="0"/>
              <a:t>Figure</a:t>
            </a:r>
            <a:r>
              <a:rPr lang="en-US" sz="1600" dirty="0" smtClean="0"/>
              <a:t>. </a:t>
            </a:r>
            <a:r>
              <a:rPr lang="en-US" sz="1600" dirty="0"/>
              <a:t>These air streams are distributed throughout the area </a:t>
            </a:r>
            <a:r>
              <a:rPr lang="en-US" sz="1600" dirty="0" smtClean="0"/>
              <a:t>served by </a:t>
            </a:r>
            <a:r>
              <a:rPr lang="en-US" sz="1600" dirty="0"/>
              <a:t>the air handling unit in </a:t>
            </a:r>
            <a:r>
              <a:rPr lang="en-US" sz="1600" dirty="0" smtClean="0"/>
              <a:t> separate </a:t>
            </a:r>
            <a:r>
              <a:rPr lang="en-US" sz="1600" dirty="0"/>
              <a:t>and parallel ducts. Each zone has a terminal mixing </a:t>
            </a:r>
            <a:r>
              <a:rPr lang="en-US" sz="1600" dirty="0" smtClean="0"/>
              <a:t>box controlled </a:t>
            </a:r>
            <a:r>
              <a:rPr lang="en-US" sz="1600" dirty="0"/>
              <a:t>by zone thermostat to adjust the supply air temperature by mix the supply </a:t>
            </a:r>
            <a:r>
              <a:rPr lang="en-US" sz="1600" dirty="0" smtClean="0"/>
              <a:t>cold and </a:t>
            </a:r>
            <a:r>
              <a:rPr lang="en-US" sz="1600" dirty="0"/>
              <a:t>hot air. This type of system will minimize the disadvantages of previous systems </a:t>
            </a:r>
            <a:r>
              <a:rPr lang="en-US" sz="1600" dirty="0" smtClean="0"/>
              <a:t>and become </a:t>
            </a:r>
            <a:r>
              <a:rPr lang="en-US" sz="1600" dirty="0"/>
              <a:t>more flexible by using terminal control.</a:t>
            </a:r>
          </a:p>
        </p:txBody>
      </p:sp>
      <p:pic>
        <p:nvPicPr>
          <p:cNvPr id="3" name="Picture 2"/>
          <p:cNvPicPr>
            <a:picLocks noChangeAspect="1"/>
          </p:cNvPicPr>
          <p:nvPr/>
        </p:nvPicPr>
        <p:blipFill>
          <a:blip r:embed="rId2"/>
          <a:stretch>
            <a:fillRect/>
          </a:stretch>
        </p:blipFill>
        <p:spPr>
          <a:xfrm>
            <a:off x="892104" y="2511235"/>
            <a:ext cx="7322626" cy="4151601"/>
          </a:xfrm>
          <a:prstGeom prst="rect">
            <a:avLst/>
          </a:prstGeom>
        </p:spPr>
      </p:pic>
    </p:spTree>
    <p:extLst>
      <p:ext uri="{BB962C8B-B14F-4D97-AF65-F5344CB8AC3E}">
        <p14:creationId xmlns:p14="http://schemas.microsoft.com/office/powerpoint/2010/main" val="8190342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1569660"/>
          </a:xfrm>
          <a:prstGeom prst="rect">
            <a:avLst/>
          </a:prstGeom>
        </p:spPr>
        <p:txBody>
          <a:bodyPr wrap="square">
            <a:spAutoFit/>
          </a:bodyPr>
          <a:lstStyle/>
          <a:p>
            <a:pPr algn="just"/>
            <a:r>
              <a:rPr lang="en-US" sz="1600" b="1" dirty="0" smtClean="0"/>
              <a:t>4. </a:t>
            </a:r>
            <a:r>
              <a:rPr lang="en-US" sz="1600" b="1" dirty="0"/>
              <a:t>Dual duct</a:t>
            </a:r>
          </a:p>
          <a:p>
            <a:pPr algn="just" rtl="1"/>
            <a:r>
              <a:rPr lang="ar-IQ" sz="1600" dirty="0"/>
              <a:t>نظام الهواء المزدوج القناة هو تعديل يتم التحكم فيه من قبل المحطة الطرفية لمفهوم المناطق المتعددة. توفر وحدة مناولة الهواء المركزية تيارين مكيفين للهواء مثل سطح بارد وسطح ساخن ، كما هو موضح في الشكل. يتم توزيع تيارات الهواء هذه في جميع أنحاء المنطقة التي تخدمها وحدة مناولة الهواء في قنوات منفصلة ومتوازية. تحتوي كل منطقة على صندوق خلط طرفي يتم التحكم فيه بواسطة ترموستات المنطقة لضبط درجة حرارة هواء الإمداد عن طريق خلط الهواء البارد والساخن للإمداد. هذا النوع من الأنظمة سيقلل من عيوب الأنظمة السابقة ويصبح أكثر مرونة باستخدام التحكم الطرفي.</a:t>
            </a:r>
            <a:endParaRPr lang="en-US" sz="1600" dirty="0"/>
          </a:p>
        </p:txBody>
      </p:sp>
      <p:pic>
        <p:nvPicPr>
          <p:cNvPr id="3" name="Picture 2"/>
          <p:cNvPicPr>
            <a:picLocks noChangeAspect="1"/>
          </p:cNvPicPr>
          <p:nvPr/>
        </p:nvPicPr>
        <p:blipFill>
          <a:blip r:embed="rId2"/>
          <a:stretch>
            <a:fillRect/>
          </a:stretch>
        </p:blipFill>
        <p:spPr>
          <a:xfrm>
            <a:off x="892104" y="2511235"/>
            <a:ext cx="7322626" cy="4151601"/>
          </a:xfrm>
          <a:prstGeom prst="rect">
            <a:avLst/>
          </a:prstGeom>
        </p:spPr>
      </p:pic>
    </p:spTree>
    <p:extLst>
      <p:ext uri="{BB962C8B-B14F-4D97-AF65-F5344CB8AC3E}">
        <p14:creationId xmlns:p14="http://schemas.microsoft.com/office/powerpoint/2010/main" val="22054892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3046988"/>
          </a:xfrm>
          <a:prstGeom prst="rect">
            <a:avLst/>
          </a:prstGeom>
        </p:spPr>
        <p:txBody>
          <a:bodyPr wrap="square">
            <a:spAutoFit/>
          </a:bodyPr>
          <a:lstStyle/>
          <a:p>
            <a:pPr algn="just"/>
            <a:r>
              <a:rPr lang="en-US" sz="1600" b="1" dirty="0" smtClean="0"/>
              <a:t>5. </a:t>
            </a:r>
            <a:r>
              <a:rPr lang="en-US" sz="1600" b="1" dirty="0"/>
              <a:t>Variable air volume</a:t>
            </a:r>
          </a:p>
          <a:p>
            <a:pPr algn="just"/>
            <a:r>
              <a:rPr lang="en-US" sz="1600" dirty="0"/>
              <a:t>Some spaces require different airflow of supply air due to the changes in thermal </a:t>
            </a:r>
            <a:r>
              <a:rPr lang="en-US" sz="1600" dirty="0" smtClean="0"/>
              <a:t>loads. Therefore</a:t>
            </a:r>
            <a:r>
              <a:rPr lang="en-US" sz="1600" dirty="0"/>
              <a:t>, a variable-air-volume (VAV) all-air system is the suitable solution for </a:t>
            </a:r>
            <a:r>
              <a:rPr lang="en-US" sz="1600" dirty="0" smtClean="0"/>
              <a:t>achieving thermal </a:t>
            </a:r>
            <a:r>
              <a:rPr lang="en-US" sz="1600" dirty="0"/>
              <a:t>comfort. The previous four types of all-air systems are constant volume systems.</a:t>
            </a:r>
          </a:p>
          <a:p>
            <a:pPr algn="just"/>
            <a:r>
              <a:rPr lang="en-US" sz="1600" dirty="0"/>
              <a:t>The VAV system consists of a central air handling unit which provides supply air to the </a:t>
            </a:r>
            <a:r>
              <a:rPr lang="en-US" sz="1600" dirty="0" smtClean="0"/>
              <a:t>VAV terminal </a:t>
            </a:r>
            <a:r>
              <a:rPr lang="en-US" sz="1600" dirty="0"/>
              <a:t>control box that located in each zone to adjust the supply air volume, as shown </a:t>
            </a:r>
            <a:r>
              <a:rPr lang="en-US" sz="1600" dirty="0" smtClean="0"/>
              <a:t>in </a:t>
            </a:r>
            <a:r>
              <a:rPr lang="en-US" sz="1600" b="1" dirty="0" smtClean="0"/>
              <a:t>Figure</a:t>
            </a:r>
            <a:r>
              <a:rPr lang="en-US" sz="1600" dirty="0" smtClean="0"/>
              <a:t>. </a:t>
            </a:r>
            <a:r>
              <a:rPr lang="en-US" sz="1600" dirty="0"/>
              <a:t>The temperature of supply air of each zone is controlled by manipulating the </a:t>
            </a:r>
            <a:r>
              <a:rPr lang="en-US" sz="1600" dirty="0" smtClean="0"/>
              <a:t>supply air </a:t>
            </a:r>
            <a:r>
              <a:rPr lang="en-US" sz="1600" dirty="0"/>
              <a:t>flow rate. The main disadvantage is that the controlled airflow rate can negatively </a:t>
            </a:r>
            <a:r>
              <a:rPr lang="en-US" sz="1600" dirty="0" smtClean="0"/>
              <a:t>impact other </a:t>
            </a:r>
            <a:r>
              <a:rPr lang="en-US" sz="1600" dirty="0"/>
              <a:t>adjacent zones with different or similar airflow rate and temperature. Also, </a:t>
            </a:r>
            <a:r>
              <a:rPr lang="en-US" sz="1600" dirty="0" smtClean="0"/>
              <a:t>part-load conditions </a:t>
            </a:r>
            <a:r>
              <a:rPr lang="en-US" sz="1600" dirty="0"/>
              <a:t>in buildings may require low air-flow rate which reduces the fan power </a:t>
            </a:r>
            <a:r>
              <a:rPr lang="en-US" sz="1600" dirty="0" smtClean="0"/>
              <a:t>resulting in </a:t>
            </a:r>
            <a:r>
              <a:rPr lang="en-US" sz="1600" dirty="0"/>
              <a:t>energy savings. It may also reduce the ventilation flow rate, which can be problematic </a:t>
            </a:r>
            <a:r>
              <a:rPr lang="en-US" sz="1600" dirty="0" smtClean="0"/>
              <a:t>to the </a:t>
            </a:r>
            <a:r>
              <a:rPr lang="en-US" sz="1600" dirty="0"/>
              <a:t>HVAC system and affecting the indoor air quality of the building.</a:t>
            </a:r>
          </a:p>
        </p:txBody>
      </p:sp>
      <p:pic>
        <p:nvPicPr>
          <p:cNvPr id="4" name="Picture 3"/>
          <p:cNvPicPr>
            <a:picLocks noChangeAspect="1"/>
          </p:cNvPicPr>
          <p:nvPr/>
        </p:nvPicPr>
        <p:blipFill>
          <a:blip r:embed="rId2"/>
          <a:stretch>
            <a:fillRect/>
          </a:stretch>
        </p:blipFill>
        <p:spPr>
          <a:xfrm>
            <a:off x="1979712" y="3573016"/>
            <a:ext cx="6198016" cy="3092830"/>
          </a:xfrm>
          <a:prstGeom prst="rect">
            <a:avLst/>
          </a:prstGeom>
        </p:spPr>
      </p:pic>
    </p:spTree>
    <p:extLst>
      <p:ext uri="{BB962C8B-B14F-4D97-AF65-F5344CB8AC3E}">
        <p14:creationId xmlns:p14="http://schemas.microsoft.com/office/powerpoint/2010/main" val="40317533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1. ALL AIR SYSTEMS                    </a:t>
            </a:r>
          </a:p>
        </p:txBody>
      </p:sp>
      <p:sp>
        <p:nvSpPr>
          <p:cNvPr id="2" name="Rectangle 1"/>
          <p:cNvSpPr/>
          <p:nvPr/>
        </p:nvSpPr>
        <p:spPr>
          <a:xfrm>
            <a:off x="238282" y="665401"/>
            <a:ext cx="8630270" cy="2308324"/>
          </a:xfrm>
          <a:prstGeom prst="rect">
            <a:avLst/>
          </a:prstGeom>
        </p:spPr>
        <p:txBody>
          <a:bodyPr wrap="square">
            <a:spAutoFit/>
          </a:bodyPr>
          <a:lstStyle/>
          <a:p>
            <a:pPr algn="just"/>
            <a:r>
              <a:rPr lang="en-US" sz="1600" b="1" dirty="0" smtClean="0"/>
              <a:t>5. </a:t>
            </a:r>
            <a:r>
              <a:rPr lang="en-US" sz="1600" b="1" dirty="0"/>
              <a:t>Variable air volume</a:t>
            </a:r>
          </a:p>
          <a:p>
            <a:pPr algn="just" rtl="1"/>
            <a:r>
              <a:rPr lang="ar-IQ" sz="1600" dirty="0"/>
              <a:t>تتطلب بعض المساحات تدفق هواء مختلف لهواء الإمداد بسبب التغيرات في الأحمال الحرارية. لذلك ، فإن نظام الهواء المتغير </a:t>
            </a:r>
            <a:r>
              <a:rPr lang="ar-IQ" sz="1600" dirty="0" smtClean="0"/>
              <a:t> </a:t>
            </a:r>
            <a:r>
              <a:rPr lang="en-US" sz="1600" dirty="0" smtClean="0"/>
              <a:t>VAV </a:t>
            </a:r>
            <a:r>
              <a:rPr lang="ar-IQ" sz="1600" dirty="0" smtClean="0"/>
              <a:t> هو </a:t>
            </a:r>
            <a:r>
              <a:rPr lang="ar-IQ" sz="1600" dirty="0"/>
              <a:t>الحل المناسب لتحقيق الراحة الحرارية. الأنواع الأربعة السابقة من أنظمة الهواء بالكامل هي أنظمة حجم ثابت. يتكون نظام </a:t>
            </a:r>
            <a:r>
              <a:rPr lang="en-US" sz="1600" dirty="0"/>
              <a:t>VAV </a:t>
            </a:r>
            <a:r>
              <a:rPr lang="ar-IQ" sz="1600" dirty="0"/>
              <a:t>من وحدة مركزية لمناولة الهواء توفر هواء الإمداد إلى صندوق التحكم الطرفي </a:t>
            </a:r>
            <a:r>
              <a:rPr lang="en-US" sz="1600" dirty="0"/>
              <a:t>VAV </a:t>
            </a:r>
            <a:r>
              <a:rPr lang="ar-IQ" sz="1600" dirty="0"/>
              <a:t>الموجود في كل منطقة لضبط حجم هواء الإمداد ، كما هو موضح في الشكل. يتم التحكم في درجة حرارة هواء الإمداد في كل منطقة عن طريق التلاعب بمعدل تدفق هواء الإمداد. العيب الرئيسي هو أن معدل تدفق الهواء الذي يتم التحكم فيه يمكن أن يؤثر سلبا على المناطق المجاورة الأخرى ذات معدل تدفق الهواء ودرجة الحرارة المختلفة أو المماثلة. أيضا ، قد تتطلب ظروف الحمل الجزئي في المباني معدل تدفق هواء منخفض مما يقلل من طاقة المروحة مما يؤدي إلى توفير الطاقة. قد يقلل أيضا من معدل تدفق التهوية ، والذي يمكن أن يكون مشكلة لنظام التدفئة والتهوية وتكييف الهواء ويؤثر على جودة الهواء الداخلي للمبنى.</a:t>
            </a:r>
            <a:endParaRPr lang="en-US" sz="1600" dirty="0"/>
          </a:p>
        </p:txBody>
      </p:sp>
      <p:pic>
        <p:nvPicPr>
          <p:cNvPr id="4" name="Picture 3"/>
          <p:cNvPicPr>
            <a:picLocks noChangeAspect="1"/>
          </p:cNvPicPr>
          <p:nvPr/>
        </p:nvPicPr>
        <p:blipFill>
          <a:blip r:embed="rId2"/>
          <a:stretch>
            <a:fillRect/>
          </a:stretch>
        </p:blipFill>
        <p:spPr>
          <a:xfrm>
            <a:off x="1979712" y="3573016"/>
            <a:ext cx="6198016" cy="3092830"/>
          </a:xfrm>
          <a:prstGeom prst="rect">
            <a:avLst/>
          </a:prstGeom>
        </p:spPr>
      </p:pic>
    </p:spTree>
    <p:extLst>
      <p:ext uri="{BB962C8B-B14F-4D97-AF65-F5344CB8AC3E}">
        <p14:creationId xmlns:p14="http://schemas.microsoft.com/office/powerpoint/2010/main" val="3335216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2. ALL WATER SYSTEMS                    </a:t>
            </a:r>
          </a:p>
        </p:txBody>
      </p:sp>
      <p:sp>
        <p:nvSpPr>
          <p:cNvPr id="2" name="Rectangle 1"/>
          <p:cNvSpPr/>
          <p:nvPr/>
        </p:nvSpPr>
        <p:spPr>
          <a:xfrm>
            <a:off x="238282" y="665401"/>
            <a:ext cx="8630270" cy="1815882"/>
          </a:xfrm>
          <a:prstGeom prst="rect">
            <a:avLst/>
          </a:prstGeom>
        </p:spPr>
        <p:txBody>
          <a:bodyPr wrap="square">
            <a:spAutoFit/>
          </a:bodyPr>
          <a:lstStyle/>
          <a:p>
            <a:pPr algn="just"/>
            <a:r>
              <a:rPr lang="en-US" sz="1600" dirty="0" smtClean="0"/>
              <a:t>In </a:t>
            </a:r>
            <a:r>
              <a:rPr lang="en-US" sz="1600" dirty="0"/>
              <a:t>an all-water system, heated and cooled water is distributed from a central system to </a:t>
            </a:r>
            <a:r>
              <a:rPr lang="en-US" sz="1600" dirty="0" smtClean="0"/>
              <a:t>conditioned spaces. </a:t>
            </a:r>
            <a:r>
              <a:rPr lang="en-US" sz="1600" dirty="0"/>
              <a:t>This type of system is relatively small compared to other types </a:t>
            </a:r>
            <a:r>
              <a:rPr lang="en-US" sz="1600" dirty="0" smtClean="0"/>
              <a:t>because the </a:t>
            </a:r>
            <a:r>
              <a:rPr lang="en-US" sz="1600" dirty="0"/>
              <a:t>use of pipes as distribution containers and the water has higher heat capacity and </a:t>
            </a:r>
            <a:r>
              <a:rPr lang="en-US" sz="1600" dirty="0" smtClean="0"/>
              <a:t>density than </a:t>
            </a:r>
            <a:r>
              <a:rPr lang="en-US" sz="1600" dirty="0"/>
              <a:t>air, which requires the lower volume to transfer heat. All-water heating-only </a:t>
            </a:r>
            <a:r>
              <a:rPr lang="en-US" sz="1600" dirty="0" smtClean="0"/>
              <a:t>systems include </a:t>
            </a:r>
            <a:r>
              <a:rPr lang="en-US" sz="1600" dirty="0"/>
              <a:t>several delivery devices such as floor radiators, baseboard radiators, unit heaters</a:t>
            </a:r>
            <a:r>
              <a:rPr lang="en-US" sz="1600" dirty="0" smtClean="0"/>
              <a:t>,</a:t>
            </a:r>
            <a:r>
              <a:rPr lang="en-US" sz="1600" dirty="0"/>
              <a:t> and convectors. However, all-water cooling-only systems are unusual such as valance </a:t>
            </a:r>
            <a:r>
              <a:rPr lang="en-US" sz="1600" dirty="0" smtClean="0"/>
              <a:t>units mounted </a:t>
            </a:r>
            <a:r>
              <a:rPr lang="en-US" sz="1600" dirty="0"/>
              <a:t>in the ceiling. The primary type that is used in buildings to condition the </a:t>
            </a:r>
            <a:r>
              <a:rPr lang="en-US" sz="1600" dirty="0" smtClean="0"/>
              <a:t>entire space </a:t>
            </a:r>
            <a:r>
              <a:rPr lang="en-US" sz="1600" dirty="0"/>
              <a:t>is a fan-coil unit.</a:t>
            </a:r>
          </a:p>
        </p:txBody>
      </p:sp>
      <p:sp>
        <p:nvSpPr>
          <p:cNvPr id="3" name="Rectangle 2"/>
          <p:cNvSpPr/>
          <p:nvPr/>
        </p:nvSpPr>
        <p:spPr>
          <a:xfrm>
            <a:off x="323528" y="2852936"/>
            <a:ext cx="8406680" cy="1754326"/>
          </a:xfrm>
          <a:prstGeom prst="rect">
            <a:avLst/>
          </a:prstGeom>
        </p:spPr>
        <p:txBody>
          <a:bodyPr wrap="square">
            <a:spAutoFit/>
          </a:bodyPr>
          <a:lstStyle/>
          <a:p>
            <a:pPr algn="just" rtl="1"/>
            <a:r>
              <a:rPr lang="ar-IQ" dirty="0"/>
              <a:t>في نظام المياه بالكامل ، يتم توزيع المياه الساخنة والمبردة من </a:t>
            </a:r>
            <a:r>
              <a:rPr lang="ar-IQ" dirty="0" smtClean="0"/>
              <a:t>النظام المركزي </a:t>
            </a:r>
            <a:r>
              <a:rPr lang="ar-IQ" dirty="0"/>
              <a:t>إلى </a:t>
            </a:r>
            <a:r>
              <a:rPr lang="ar-IQ" dirty="0" smtClean="0"/>
              <a:t>المساحات المكيفة</a:t>
            </a:r>
            <a:r>
              <a:rPr lang="ar-IQ" dirty="0"/>
              <a:t>. هذا النوع من الأنظمة صغير نسبيا مقارنة بالأنواع الأخرى لأن استخدام الأنابيب كحاويات توزيع والماء له سعة حرارية وكثافة أعلى من الهواء ، مما يتطلب حجما أقل لنقل الحرارة. تشمل أنظمة تسخين المياه بالكامل فقط العديد من أجهزة التوصيل مثل مشعات الأرضية ومشعات اللوح الأساسي وسخانات الوحدات والمسخنات. ومع ذلك ، فإن أنظمة التبريد بالماء فقط </a:t>
            </a:r>
            <a:r>
              <a:rPr lang="ar-IQ" dirty="0" smtClean="0"/>
              <a:t>نادرة مثل </a:t>
            </a:r>
            <a:r>
              <a:rPr lang="ar-IQ" dirty="0"/>
              <a:t>وحدات التكافؤ المثبتة في السقف. النوع الأساسي المستخدم في المباني لتكييف المساحة بأكملها هو وحدة </a:t>
            </a:r>
            <a:r>
              <a:rPr lang="ar-IQ" dirty="0" smtClean="0"/>
              <a:t>ملفات </a:t>
            </a:r>
            <a:r>
              <a:rPr lang="ar-IQ" dirty="0"/>
              <a:t>المروحة.</a:t>
            </a:r>
            <a:endParaRPr lang="en-US" dirty="0"/>
          </a:p>
        </p:txBody>
      </p:sp>
    </p:spTree>
    <p:extLst>
      <p:ext uri="{BB962C8B-B14F-4D97-AF65-F5344CB8AC3E}">
        <p14:creationId xmlns:p14="http://schemas.microsoft.com/office/powerpoint/2010/main" val="33457850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2. ALL WATER SYSTEMS                    </a:t>
            </a:r>
          </a:p>
        </p:txBody>
      </p:sp>
      <p:sp>
        <p:nvSpPr>
          <p:cNvPr id="2" name="Rectangle 1"/>
          <p:cNvSpPr/>
          <p:nvPr/>
        </p:nvSpPr>
        <p:spPr>
          <a:xfrm>
            <a:off x="238282" y="665401"/>
            <a:ext cx="8630270" cy="2554545"/>
          </a:xfrm>
          <a:prstGeom prst="rect">
            <a:avLst/>
          </a:prstGeom>
        </p:spPr>
        <p:txBody>
          <a:bodyPr wrap="square">
            <a:spAutoFit/>
          </a:bodyPr>
          <a:lstStyle/>
          <a:p>
            <a:pPr algn="just"/>
            <a:r>
              <a:rPr lang="en-US" sz="1600" b="1" dirty="0" smtClean="0"/>
              <a:t> </a:t>
            </a:r>
            <a:r>
              <a:rPr lang="en-US" sz="1600" b="1" dirty="0"/>
              <a:t>Fan-coil units</a:t>
            </a:r>
          </a:p>
          <a:p>
            <a:pPr algn="just"/>
            <a:r>
              <a:rPr lang="en-US" sz="1600" dirty="0"/>
              <a:t>Fan-coil unit is considerably small unit used for heating and cooling coils, circulation </a:t>
            </a:r>
            <a:r>
              <a:rPr lang="en-US" sz="1600" dirty="0" smtClean="0"/>
              <a:t>fan, and </a:t>
            </a:r>
            <a:r>
              <a:rPr lang="en-US" sz="1600" dirty="0"/>
              <a:t>proper control system, as shown in </a:t>
            </a:r>
            <a:r>
              <a:rPr lang="en-US" sz="1600" b="1" dirty="0" smtClean="0"/>
              <a:t>Figure</a:t>
            </a:r>
            <a:r>
              <a:rPr lang="en-US" sz="1600" dirty="0" smtClean="0"/>
              <a:t>. </a:t>
            </a:r>
            <a:r>
              <a:rPr lang="en-US" sz="1600" dirty="0"/>
              <a:t>The unit can be vertically or </a:t>
            </a:r>
            <a:r>
              <a:rPr lang="en-US" sz="1600" dirty="0" smtClean="0"/>
              <a:t>horizontally installed</a:t>
            </a:r>
            <a:r>
              <a:rPr lang="en-US" sz="1600" dirty="0"/>
              <a:t>. The fan-coil unit can be placed in the room or exposed to occupants, so it is </a:t>
            </a:r>
            <a:r>
              <a:rPr lang="en-US" sz="1600" dirty="0" smtClean="0"/>
              <a:t>essential to </a:t>
            </a:r>
            <a:r>
              <a:rPr lang="en-US" sz="1600" dirty="0"/>
              <a:t>have appropriate finishes and styling. For central systems, the fan-coil units are </a:t>
            </a:r>
            <a:r>
              <a:rPr lang="en-US" sz="1600" dirty="0" smtClean="0"/>
              <a:t>connected to </a:t>
            </a:r>
            <a:r>
              <a:rPr lang="en-US" sz="1600" dirty="0"/>
              <a:t>boilers to produce heating and to </a:t>
            </a:r>
            <a:r>
              <a:rPr lang="en-US" sz="1600" dirty="0" smtClean="0"/>
              <a:t> Water </a:t>
            </a:r>
            <a:r>
              <a:rPr lang="en-US" sz="1600" dirty="0"/>
              <a:t>chillers to produce cooling to the </a:t>
            </a:r>
            <a:r>
              <a:rPr lang="en-US" sz="1600" dirty="0" smtClean="0"/>
              <a:t>conditioned space</a:t>
            </a:r>
            <a:r>
              <a:rPr lang="en-US" sz="1600" dirty="0"/>
              <a:t>. The desired temperature of a zone is </a:t>
            </a:r>
            <a:r>
              <a:rPr lang="en-US" sz="1600" dirty="0" smtClean="0"/>
              <a:t>detected </a:t>
            </a:r>
            <a:r>
              <a:rPr lang="en-US" sz="1600" dirty="0"/>
              <a:t>by a thermostat which controls the </a:t>
            </a:r>
            <a:r>
              <a:rPr lang="en-US" sz="1600" dirty="0" smtClean="0"/>
              <a:t>water </a:t>
            </a:r>
            <a:r>
              <a:rPr lang="en-US" sz="1600" dirty="0"/>
              <a:t>flow to the fan-coil units. In addition, occupants can adjust fan coil units by adjusting </a:t>
            </a:r>
            <a:r>
              <a:rPr lang="en-US" sz="1600" dirty="0" smtClean="0"/>
              <a:t>supply air </a:t>
            </a:r>
            <a:r>
              <a:rPr lang="en-US" sz="1600" dirty="0"/>
              <a:t>louvers to achieve the desired temperature. The main disadvantage of fan-coils is </a:t>
            </a:r>
            <a:r>
              <a:rPr lang="en-US" sz="1600" dirty="0" smtClean="0"/>
              <a:t>ventilation air </a:t>
            </a:r>
            <a:r>
              <a:rPr lang="en-US" sz="1600" dirty="0"/>
              <a:t>and only can be solved if the fan-coil units are connected to outdoor air. </a:t>
            </a:r>
            <a:r>
              <a:rPr lang="en-US" sz="1600" dirty="0" smtClean="0"/>
              <a:t>Another disadvantage </a:t>
            </a:r>
            <a:r>
              <a:rPr lang="en-US" sz="1600" dirty="0"/>
              <a:t>is the noise level, especially in critical places.</a:t>
            </a:r>
          </a:p>
        </p:txBody>
      </p:sp>
      <p:pic>
        <p:nvPicPr>
          <p:cNvPr id="3" name="Picture 2"/>
          <p:cNvPicPr>
            <a:picLocks noChangeAspect="1"/>
          </p:cNvPicPr>
          <p:nvPr/>
        </p:nvPicPr>
        <p:blipFill>
          <a:blip r:embed="rId2"/>
          <a:stretch>
            <a:fillRect/>
          </a:stretch>
        </p:blipFill>
        <p:spPr>
          <a:xfrm>
            <a:off x="1460892" y="3235042"/>
            <a:ext cx="6609879" cy="3420555"/>
          </a:xfrm>
          <a:prstGeom prst="rect">
            <a:avLst/>
          </a:prstGeom>
        </p:spPr>
      </p:pic>
    </p:spTree>
    <p:extLst>
      <p:ext uri="{BB962C8B-B14F-4D97-AF65-F5344CB8AC3E}">
        <p14:creationId xmlns:p14="http://schemas.microsoft.com/office/powerpoint/2010/main" val="16709542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2. ALL WATER SYSTEMS                    </a:t>
            </a:r>
          </a:p>
        </p:txBody>
      </p:sp>
      <p:sp>
        <p:nvSpPr>
          <p:cNvPr id="2" name="Rectangle 1"/>
          <p:cNvSpPr/>
          <p:nvPr/>
        </p:nvSpPr>
        <p:spPr>
          <a:xfrm>
            <a:off x="238282" y="665401"/>
            <a:ext cx="8622254" cy="2308324"/>
          </a:xfrm>
          <a:prstGeom prst="rect">
            <a:avLst/>
          </a:prstGeom>
        </p:spPr>
        <p:txBody>
          <a:bodyPr wrap="square">
            <a:spAutoFit/>
          </a:bodyPr>
          <a:lstStyle/>
          <a:p>
            <a:pPr algn="just"/>
            <a:r>
              <a:rPr lang="en-US" sz="1600" b="1" dirty="0" smtClean="0"/>
              <a:t> </a:t>
            </a:r>
            <a:r>
              <a:rPr lang="en-US" sz="1600" b="1" dirty="0"/>
              <a:t>Fan-coil units</a:t>
            </a:r>
          </a:p>
          <a:p>
            <a:pPr algn="just" rtl="1"/>
            <a:r>
              <a:rPr lang="ar-IQ" sz="1600" dirty="0"/>
              <a:t>وحدة </a:t>
            </a:r>
            <a:r>
              <a:rPr lang="ar-IQ" sz="1600" dirty="0" smtClean="0"/>
              <a:t>ملف </a:t>
            </a:r>
            <a:r>
              <a:rPr lang="ar-IQ" sz="1600" dirty="0"/>
              <a:t>المروحة هي وحدة صغيرة إلى حد كبير تستخدم </a:t>
            </a:r>
            <a:r>
              <a:rPr lang="ar-IQ" sz="1600" dirty="0" smtClean="0"/>
              <a:t>ملفات </a:t>
            </a:r>
            <a:r>
              <a:rPr lang="ar-IQ" sz="1600" dirty="0"/>
              <a:t>التدفئة والتبريد ، ومروحة الدوران ، ونظام التحكم المناسب ، كما هو موضح في الشكل. يمكن تثبيت الوحدة رأسيا أو أفقيا. يمكن وضع وحدة </a:t>
            </a:r>
            <a:r>
              <a:rPr lang="ar-IQ" sz="1600" dirty="0" smtClean="0"/>
              <a:t>ملفات </a:t>
            </a:r>
            <a:r>
              <a:rPr lang="ar-IQ" sz="1600" dirty="0"/>
              <a:t>المروحة في الغرفة أو تعريضها </a:t>
            </a:r>
            <a:r>
              <a:rPr lang="ar-IQ" sz="1600" dirty="0" smtClean="0"/>
              <a:t>للمستخدمين </a:t>
            </a:r>
            <a:r>
              <a:rPr lang="ar-IQ" sz="1600" dirty="0"/>
              <a:t>، لذلك من الضروري الحصول على تشطيبات وتصميم مناسبين. بالنسبة للأنظمة المركزية ، يتم توصيل وحدات </a:t>
            </a:r>
            <a:r>
              <a:rPr lang="ar-IQ" sz="1600" dirty="0" smtClean="0"/>
              <a:t>ملفات </a:t>
            </a:r>
            <a:r>
              <a:rPr lang="ar-IQ" sz="1600" dirty="0"/>
              <a:t>المروحة بالغلايات لإنتاج التدفئة وبمبردات المياه لإنتاج التبريد إلى المساحة المكيفة. يتم الكشف عن درجة الحرارة المطلوبة للمنطقة بواسطة منظم الحرارة الذي يتحكم في تدفق المياه إلى وحدات </a:t>
            </a:r>
            <a:r>
              <a:rPr lang="ar-IQ" sz="1600" dirty="0" smtClean="0"/>
              <a:t>ملفات </a:t>
            </a:r>
            <a:r>
              <a:rPr lang="ar-IQ" sz="1600" dirty="0"/>
              <a:t>المروحة. بالإضافة إلى ذلك، يمكن </a:t>
            </a:r>
            <a:r>
              <a:rPr lang="ar-IQ" sz="1600" dirty="0" smtClean="0"/>
              <a:t>للمستخدمين </a:t>
            </a:r>
            <a:r>
              <a:rPr lang="ar-IQ" sz="1600" dirty="0"/>
              <a:t>ضبط وحدات </a:t>
            </a:r>
            <a:r>
              <a:rPr lang="ar-IQ" sz="1600" dirty="0" smtClean="0"/>
              <a:t>ملفات </a:t>
            </a:r>
            <a:r>
              <a:rPr lang="ar-IQ" sz="1600" dirty="0"/>
              <a:t>المروحة عن طريق ضبط </a:t>
            </a:r>
            <a:r>
              <a:rPr lang="ar-IQ" sz="1600" dirty="0" smtClean="0"/>
              <a:t>فتحات </a:t>
            </a:r>
            <a:r>
              <a:rPr lang="ar-IQ" sz="1600" dirty="0"/>
              <a:t>هواء الإمداد لتحقيق درجة الحرارة المطلوبة. العيب الرئيسي </a:t>
            </a:r>
            <a:r>
              <a:rPr lang="ar-IQ" sz="1600" dirty="0" smtClean="0"/>
              <a:t>لملفات </a:t>
            </a:r>
            <a:r>
              <a:rPr lang="ar-IQ" sz="1600" dirty="0"/>
              <a:t>المروحة هو هواء التهوية ولا يمكن حله إلا إذا كانت وحدات </a:t>
            </a:r>
            <a:r>
              <a:rPr lang="ar-IQ" sz="1600" dirty="0" smtClean="0"/>
              <a:t>ملفات </a:t>
            </a:r>
            <a:r>
              <a:rPr lang="ar-IQ" sz="1600" dirty="0"/>
              <a:t>المروحة متصلة بالهواء الخارجي. عيب آخر هو مستوى الضوضاء ، وخاصة في الأماكن الحرجة.</a:t>
            </a:r>
            <a:endParaRPr lang="en-US" sz="1600" dirty="0"/>
          </a:p>
        </p:txBody>
      </p:sp>
      <p:pic>
        <p:nvPicPr>
          <p:cNvPr id="3" name="Picture 2"/>
          <p:cNvPicPr>
            <a:picLocks noChangeAspect="1"/>
          </p:cNvPicPr>
          <p:nvPr/>
        </p:nvPicPr>
        <p:blipFill>
          <a:blip r:embed="rId2"/>
          <a:stretch>
            <a:fillRect/>
          </a:stretch>
        </p:blipFill>
        <p:spPr>
          <a:xfrm>
            <a:off x="1460892" y="3235042"/>
            <a:ext cx="6609879" cy="3420555"/>
          </a:xfrm>
          <a:prstGeom prst="rect">
            <a:avLst/>
          </a:prstGeom>
        </p:spPr>
      </p:pic>
    </p:spTree>
    <p:extLst>
      <p:ext uri="{BB962C8B-B14F-4D97-AF65-F5344CB8AC3E}">
        <p14:creationId xmlns:p14="http://schemas.microsoft.com/office/powerpoint/2010/main" val="41498360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3. AIR WATER SYSTEMS                    </a:t>
            </a:r>
          </a:p>
        </p:txBody>
      </p:sp>
      <p:sp>
        <p:nvSpPr>
          <p:cNvPr id="2" name="Rectangle 1"/>
          <p:cNvSpPr/>
          <p:nvPr/>
        </p:nvSpPr>
        <p:spPr>
          <a:xfrm>
            <a:off x="238282" y="665401"/>
            <a:ext cx="8630270" cy="1354217"/>
          </a:xfrm>
          <a:prstGeom prst="rect">
            <a:avLst/>
          </a:prstGeom>
        </p:spPr>
        <p:txBody>
          <a:bodyPr wrap="square">
            <a:spAutoFit/>
          </a:bodyPr>
          <a:lstStyle/>
          <a:p>
            <a:pPr algn="just"/>
            <a:r>
              <a:rPr lang="en-US" sz="1600" dirty="0"/>
              <a:t>Air-water systems are introduced as a hybrid system to combine both advantages of all-air </a:t>
            </a:r>
            <a:r>
              <a:rPr lang="en-US" sz="1600" dirty="0" smtClean="0"/>
              <a:t>and all-water systems. </a:t>
            </a:r>
            <a:r>
              <a:rPr lang="en-US" sz="1600" dirty="0"/>
              <a:t>The volume of the combined is reduced, and the outdoor ventilation </a:t>
            </a:r>
            <a:r>
              <a:rPr lang="en-US" sz="1600" dirty="0" smtClean="0"/>
              <a:t>is produced </a:t>
            </a:r>
            <a:r>
              <a:rPr lang="en-US" sz="1600" dirty="0"/>
              <a:t>to properly condition the desired zone. The water medium is responsible for </a:t>
            </a:r>
            <a:r>
              <a:rPr lang="en-US" sz="1600" dirty="0" smtClean="0"/>
              <a:t>carrying the </a:t>
            </a:r>
            <a:r>
              <a:rPr lang="en-US" sz="1600" dirty="0"/>
              <a:t>thermal load in a building by 80–90% through heating and cooling water, while air </a:t>
            </a:r>
            <a:r>
              <a:rPr lang="en-US" sz="1600" dirty="0" smtClean="0"/>
              <a:t>medium conditions </a:t>
            </a:r>
            <a:r>
              <a:rPr lang="en-US" sz="1600" dirty="0"/>
              <a:t>the remainder. There are two main types: fan-coil units and induction units.</a:t>
            </a:r>
          </a:p>
        </p:txBody>
      </p:sp>
      <p:sp>
        <p:nvSpPr>
          <p:cNvPr id="3" name="Rectangle 2"/>
          <p:cNvSpPr/>
          <p:nvPr/>
        </p:nvSpPr>
        <p:spPr>
          <a:xfrm>
            <a:off x="238282" y="2413338"/>
            <a:ext cx="8630270" cy="1200329"/>
          </a:xfrm>
          <a:prstGeom prst="rect">
            <a:avLst/>
          </a:prstGeom>
        </p:spPr>
        <p:txBody>
          <a:bodyPr wrap="square">
            <a:spAutoFit/>
          </a:bodyPr>
          <a:lstStyle/>
          <a:p>
            <a:pPr algn="just" rtl="1"/>
            <a:r>
              <a:rPr lang="ar-IQ" dirty="0"/>
              <a:t>يتم تقديم أنظمة الهواء والماء كنظام هجين للجمع بين مزايا كل من أنظمة الهواء والمياه بالكامل. يتم تقليل حجم الدمج ، ويتم إنتاج التهوية الخارجية لتهيئة المنطقة المطلوبة بشكل صحيح. الوسط المائي مسؤول عن حمل الحمل الحراري في المبنى بنسبة 80-90٪ من خلال مياه التدفئة والتبريد ، في حين أن وسط الهواء يكيف الباقي. هناك نوعان رئيسيان: وحدات </a:t>
            </a:r>
            <a:r>
              <a:rPr lang="ar-IQ" dirty="0" smtClean="0"/>
              <a:t>ملفات </a:t>
            </a:r>
            <a:r>
              <a:rPr lang="ar-IQ" dirty="0"/>
              <a:t>المروحة ووحدات الحث.</a:t>
            </a:r>
            <a:endParaRPr lang="en-US" dirty="0"/>
          </a:p>
        </p:txBody>
      </p:sp>
    </p:spTree>
    <p:extLst>
      <p:ext uri="{BB962C8B-B14F-4D97-AF65-F5344CB8AC3E}">
        <p14:creationId xmlns:p14="http://schemas.microsoft.com/office/powerpoint/2010/main" val="32082082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3. AIR WATER SYSTEMS                    </a:t>
            </a:r>
          </a:p>
        </p:txBody>
      </p:sp>
      <p:sp>
        <p:nvSpPr>
          <p:cNvPr id="2" name="Rectangle 1"/>
          <p:cNvSpPr/>
          <p:nvPr/>
        </p:nvSpPr>
        <p:spPr>
          <a:xfrm>
            <a:off x="238282" y="665401"/>
            <a:ext cx="8630270" cy="1600438"/>
          </a:xfrm>
          <a:prstGeom prst="rect">
            <a:avLst/>
          </a:prstGeom>
        </p:spPr>
        <p:txBody>
          <a:bodyPr wrap="square">
            <a:spAutoFit/>
          </a:bodyPr>
          <a:lstStyle/>
          <a:p>
            <a:pPr algn="just"/>
            <a:r>
              <a:rPr lang="en-US" sz="1600" b="1" dirty="0" smtClean="0"/>
              <a:t> 1. Fan-coil </a:t>
            </a:r>
            <a:r>
              <a:rPr lang="en-US" sz="1600" b="1" dirty="0"/>
              <a:t>units</a:t>
            </a:r>
          </a:p>
          <a:p>
            <a:pPr algn="just"/>
            <a:r>
              <a:rPr lang="en-US" sz="1600" dirty="0"/>
              <a:t>Fan-coil units for air-water systems are similar to that of all-water systems except that the </a:t>
            </a:r>
            <a:r>
              <a:rPr lang="en-US" sz="1600" dirty="0" smtClean="0"/>
              <a:t>supply air </a:t>
            </a:r>
            <a:r>
              <a:rPr lang="en-US" sz="1600" dirty="0"/>
              <a:t>and the conditioned water are provided to the desired zone from a central air </a:t>
            </a:r>
            <a:r>
              <a:rPr lang="en-US" sz="1600" dirty="0" smtClean="0"/>
              <a:t>handling unit </a:t>
            </a:r>
            <a:r>
              <a:rPr lang="en-US" sz="1600" dirty="0"/>
              <a:t>and central water systems (e.g., boilers or chillers). The ventilation air can be </a:t>
            </a:r>
            <a:r>
              <a:rPr lang="en-US" sz="1600" dirty="0" smtClean="0"/>
              <a:t>separately delivered </a:t>
            </a:r>
            <a:r>
              <a:rPr lang="en-US" sz="1600" dirty="0"/>
              <a:t>into space or connected to the fan-coil units. The major types of fan-coil systems, </a:t>
            </a:r>
            <a:r>
              <a:rPr lang="en-US" sz="1600" dirty="0" smtClean="0"/>
              <a:t>are 2 </a:t>
            </a:r>
            <a:r>
              <a:rPr lang="en-US" sz="1600" dirty="0"/>
              <a:t>pipes or 4-pipes systems, as shown in </a:t>
            </a:r>
            <a:r>
              <a:rPr lang="en-US" sz="1600" b="1" dirty="0" smtClean="0"/>
              <a:t>Figure.</a:t>
            </a:r>
            <a:endParaRPr lang="en-US" sz="1600" dirty="0"/>
          </a:p>
        </p:txBody>
      </p:sp>
      <p:pic>
        <p:nvPicPr>
          <p:cNvPr id="4" name="Picture 3"/>
          <p:cNvPicPr>
            <a:picLocks noChangeAspect="1"/>
          </p:cNvPicPr>
          <p:nvPr/>
        </p:nvPicPr>
        <p:blipFill>
          <a:blip r:embed="rId2"/>
          <a:stretch>
            <a:fillRect/>
          </a:stretch>
        </p:blipFill>
        <p:spPr>
          <a:xfrm>
            <a:off x="1187624" y="2282047"/>
            <a:ext cx="6824968" cy="4394089"/>
          </a:xfrm>
          <a:prstGeom prst="rect">
            <a:avLst/>
          </a:prstGeom>
        </p:spPr>
      </p:pic>
    </p:spTree>
    <p:extLst>
      <p:ext uri="{BB962C8B-B14F-4D97-AF65-F5344CB8AC3E}">
        <p14:creationId xmlns:p14="http://schemas.microsoft.com/office/powerpoint/2010/main" val="321741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BASIC COMPONENTS OF AN HVAC SYSTEM</a:t>
            </a:r>
            <a:endParaRPr lang="en-US" sz="2400" dirty="0">
              <a:latin typeface="Arial Black" pitchFamily="34" charset="0"/>
              <a:cs typeface="(AH) Manal Black" pitchFamily="2" charset="-78"/>
            </a:endParaRPr>
          </a:p>
        </p:txBody>
      </p:sp>
      <p:sp>
        <p:nvSpPr>
          <p:cNvPr id="2" name="Rectangle 1"/>
          <p:cNvSpPr/>
          <p:nvPr/>
        </p:nvSpPr>
        <p:spPr>
          <a:xfrm>
            <a:off x="238282" y="908720"/>
            <a:ext cx="8630270" cy="5078313"/>
          </a:xfrm>
          <a:prstGeom prst="rect">
            <a:avLst/>
          </a:prstGeom>
        </p:spPr>
        <p:txBody>
          <a:bodyPr wrap="square">
            <a:spAutoFit/>
          </a:bodyPr>
          <a:lstStyle/>
          <a:p>
            <a:r>
              <a:rPr lang="en-US" dirty="0"/>
              <a:t>The basic components or equipment of an HVAC system that delivers conditioned air </a:t>
            </a:r>
            <a:r>
              <a:rPr lang="en-US" dirty="0" smtClean="0"/>
              <a:t>to satisfy thermal </a:t>
            </a:r>
            <a:r>
              <a:rPr lang="en-US" dirty="0"/>
              <a:t>comfort of space and occupants and the achieve the indoor air quality are </a:t>
            </a:r>
            <a:r>
              <a:rPr lang="en-US" dirty="0" smtClean="0"/>
              <a:t>listed below :</a:t>
            </a:r>
            <a:endParaRPr lang="en-US" dirty="0"/>
          </a:p>
          <a:p>
            <a:r>
              <a:rPr lang="en-US" b="1" dirty="0"/>
              <a:t>a. </a:t>
            </a:r>
            <a:r>
              <a:rPr lang="en-US" dirty="0"/>
              <a:t>Mixed-air plenum and outdoor air control</a:t>
            </a:r>
          </a:p>
          <a:p>
            <a:r>
              <a:rPr lang="en-US" b="1" dirty="0"/>
              <a:t>b. </a:t>
            </a:r>
            <a:r>
              <a:rPr lang="en-US" dirty="0"/>
              <a:t>Air filter</a:t>
            </a:r>
          </a:p>
          <a:p>
            <a:r>
              <a:rPr lang="en-US" b="1" dirty="0"/>
              <a:t>c. </a:t>
            </a:r>
            <a:r>
              <a:rPr lang="en-US" dirty="0"/>
              <a:t>Supply fan</a:t>
            </a:r>
          </a:p>
          <a:p>
            <a:r>
              <a:rPr lang="en-US" b="1" dirty="0"/>
              <a:t>d. </a:t>
            </a:r>
            <a:r>
              <a:rPr lang="en-US" dirty="0"/>
              <a:t>Exhaust or relief fans and an air outlet</a:t>
            </a:r>
          </a:p>
          <a:p>
            <a:r>
              <a:rPr lang="en-US" b="1" dirty="0"/>
              <a:t>e. </a:t>
            </a:r>
            <a:r>
              <a:rPr lang="en-US" dirty="0"/>
              <a:t>Outdoor air intake</a:t>
            </a:r>
          </a:p>
          <a:p>
            <a:r>
              <a:rPr lang="en-US" b="1" dirty="0"/>
              <a:t>f. </a:t>
            </a:r>
            <a:r>
              <a:rPr lang="en-US" dirty="0"/>
              <a:t>Ducts</a:t>
            </a:r>
          </a:p>
          <a:p>
            <a:r>
              <a:rPr lang="en-US" b="1" dirty="0"/>
              <a:t>g. </a:t>
            </a:r>
            <a:r>
              <a:rPr lang="en-US" dirty="0"/>
              <a:t>Terminal devices</a:t>
            </a:r>
          </a:p>
          <a:p>
            <a:r>
              <a:rPr lang="en-US" b="1" dirty="0"/>
              <a:t>h. </a:t>
            </a:r>
            <a:r>
              <a:rPr lang="en-US" dirty="0"/>
              <a:t>Return air </a:t>
            </a:r>
            <a:r>
              <a:rPr lang="en-US" dirty="0" smtClean="0"/>
              <a:t>system</a:t>
            </a:r>
          </a:p>
          <a:p>
            <a:r>
              <a:rPr lang="en-US" b="1" dirty="0" err="1" smtClean="0"/>
              <a:t>i</a:t>
            </a:r>
            <a:r>
              <a:rPr lang="en-US" b="1" dirty="0" smtClean="0"/>
              <a:t>.</a:t>
            </a:r>
            <a:r>
              <a:rPr lang="en-US" dirty="0" smtClean="0"/>
              <a:t> Heating </a:t>
            </a:r>
            <a:r>
              <a:rPr lang="en-US" dirty="0"/>
              <a:t>and cooling coils</a:t>
            </a:r>
          </a:p>
          <a:p>
            <a:r>
              <a:rPr lang="en-US" b="1" dirty="0"/>
              <a:t>j. </a:t>
            </a:r>
            <a:r>
              <a:rPr lang="en-US" dirty="0"/>
              <a:t>Self-contained heating or cooling unit</a:t>
            </a:r>
          </a:p>
          <a:p>
            <a:r>
              <a:rPr lang="en-US" b="1" dirty="0"/>
              <a:t>k. </a:t>
            </a:r>
            <a:r>
              <a:rPr lang="en-US" dirty="0"/>
              <a:t>Cooling tower</a:t>
            </a:r>
          </a:p>
          <a:p>
            <a:r>
              <a:rPr lang="en-US" b="1" dirty="0"/>
              <a:t>l. </a:t>
            </a:r>
            <a:r>
              <a:rPr lang="en-US" dirty="0"/>
              <a:t>Boiler</a:t>
            </a:r>
          </a:p>
          <a:p>
            <a:r>
              <a:rPr lang="en-US" b="1" dirty="0"/>
              <a:t>m. </a:t>
            </a:r>
            <a:r>
              <a:rPr lang="en-US" dirty="0"/>
              <a:t>Control</a:t>
            </a:r>
          </a:p>
          <a:p>
            <a:r>
              <a:rPr lang="en-US" b="1" dirty="0"/>
              <a:t>n. </a:t>
            </a:r>
            <a:r>
              <a:rPr lang="en-US" dirty="0"/>
              <a:t>Water chiller</a:t>
            </a:r>
          </a:p>
          <a:p>
            <a:r>
              <a:rPr lang="en-US" b="1" dirty="0"/>
              <a:t>o. </a:t>
            </a:r>
            <a:r>
              <a:rPr lang="en-US" dirty="0"/>
              <a:t>Humidification and dehumidification equipment</a:t>
            </a:r>
          </a:p>
        </p:txBody>
      </p:sp>
    </p:spTree>
    <p:extLst>
      <p:ext uri="{BB962C8B-B14F-4D97-AF65-F5344CB8AC3E}">
        <p14:creationId xmlns:p14="http://schemas.microsoft.com/office/powerpoint/2010/main" val="3205466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3. AIR WATER SYSTEMS                    </a:t>
            </a:r>
          </a:p>
        </p:txBody>
      </p:sp>
      <p:sp>
        <p:nvSpPr>
          <p:cNvPr id="2" name="Rectangle 1"/>
          <p:cNvSpPr/>
          <p:nvPr/>
        </p:nvSpPr>
        <p:spPr>
          <a:xfrm>
            <a:off x="238282" y="665401"/>
            <a:ext cx="8630270" cy="1323439"/>
          </a:xfrm>
          <a:prstGeom prst="rect">
            <a:avLst/>
          </a:prstGeom>
        </p:spPr>
        <p:txBody>
          <a:bodyPr wrap="square">
            <a:spAutoFit/>
          </a:bodyPr>
          <a:lstStyle/>
          <a:p>
            <a:pPr algn="just"/>
            <a:r>
              <a:rPr lang="en-US" sz="1600" b="1" dirty="0" smtClean="0"/>
              <a:t> 1. Fan-coil </a:t>
            </a:r>
            <a:r>
              <a:rPr lang="en-US" sz="1600" b="1" dirty="0"/>
              <a:t>units</a:t>
            </a:r>
          </a:p>
          <a:p>
            <a:pPr algn="just" rtl="1"/>
            <a:r>
              <a:rPr lang="ar-IQ" sz="1600" dirty="0"/>
              <a:t>تشبه وحدات </a:t>
            </a:r>
            <a:r>
              <a:rPr lang="ar-IQ" sz="1600" dirty="0" smtClean="0"/>
              <a:t>ملفات </a:t>
            </a:r>
            <a:r>
              <a:rPr lang="ar-IQ" sz="1600" dirty="0"/>
              <a:t>المروحة لأنظمة الهواء والماء تلك الموجودة في جميع أنظمة المياه باستثناء أن الهواء الموفر والمياه المكيفة يتم توفيرها إلى المنطقة المطلوبة من وحدة مركزية لمعالجة الهواء وأنظمة مياه مركزية (مثل الغلايات أو المبردات). يمكن توصيل هواء التهوية بشكل منفصل إلى الفضاء أو توصيله بوحدات لفائف المروحة. الأنواع الرئيسية من أنظمة لفائف المروحة ، </a:t>
            </a:r>
            <a:r>
              <a:rPr lang="ar-IQ" sz="1600" dirty="0" smtClean="0"/>
              <a:t>هي انظمة أنبوبان </a:t>
            </a:r>
            <a:r>
              <a:rPr lang="ar-IQ" sz="1600" dirty="0"/>
              <a:t>أو 4 أنابيب </a:t>
            </a:r>
            <a:r>
              <a:rPr lang="ar-IQ" sz="1600" dirty="0" smtClean="0"/>
              <a:t>، </a:t>
            </a:r>
            <a:r>
              <a:rPr lang="ar-IQ" sz="1600" dirty="0"/>
              <a:t>كما هو موضح في الشكل.</a:t>
            </a:r>
            <a:endParaRPr lang="en-US" sz="1600" dirty="0"/>
          </a:p>
        </p:txBody>
      </p:sp>
      <p:pic>
        <p:nvPicPr>
          <p:cNvPr id="4" name="Picture 3"/>
          <p:cNvPicPr>
            <a:picLocks noChangeAspect="1"/>
          </p:cNvPicPr>
          <p:nvPr/>
        </p:nvPicPr>
        <p:blipFill>
          <a:blip r:embed="rId2"/>
          <a:stretch>
            <a:fillRect/>
          </a:stretch>
        </p:blipFill>
        <p:spPr>
          <a:xfrm>
            <a:off x="1187624" y="2282047"/>
            <a:ext cx="6824968" cy="4394089"/>
          </a:xfrm>
          <a:prstGeom prst="rect">
            <a:avLst/>
          </a:prstGeom>
        </p:spPr>
      </p:pic>
    </p:spTree>
    <p:extLst>
      <p:ext uri="{BB962C8B-B14F-4D97-AF65-F5344CB8AC3E}">
        <p14:creationId xmlns:p14="http://schemas.microsoft.com/office/powerpoint/2010/main" val="8707765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3. AIR WATER SYSTEMS                    </a:t>
            </a:r>
          </a:p>
        </p:txBody>
      </p:sp>
      <p:sp>
        <p:nvSpPr>
          <p:cNvPr id="2" name="Rectangle 1"/>
          <p:cNvSpPr/>
          <p:nvPr/>
        </p:nvSpPr>
        <p:spPr>
          <a:xfrm>
            <a:off x="238282" y="665401"/>
            <a:ext cx="8630270" cy="1877437"/>
          </a:xfrm>
          <a:prstGeom prst="rect">
            <a:avLst/>
          </a:prstGeom>
        </p:spPr>
        <p:txBody>
          <a:bodyPr wrap="square">
            <a:spAutoFit/>
          </a:bodyPr>
          <a:lstStyle/>
          <a:p>
            <a:pPr algn="just"/>
            <a:r>
              <a:rPr lang="en-US" sz="1600" b="1" dirty="0" smtClean="0"/>
              <a:t> 2. Induction </a:t>
            </a:r>
            <a:r>
              <a:rPr lang="en-US" sz="1600" b="1" dirty="0"/>
              <a:t>units</a:t>
            </a:r>
          </a:p>
          <a:p>
            <a:pPr algn="just"/>
            <a:r>
              <a:rPr lang="en-US" sz="1600" dirty="0"/>
              <a:t>Induction units are externally similar to fan-coil units but internally different. An </a:t>
            </a:r>
            <a:r>
              <a:rPr lang="en-US" sz="1600" dirty="0" smtClean="0"/>
              <a:t>induction unit </a:t>
            </a:r>
            <a:r>
              <a:rPr lang="en-US" sz="1600" dirty="0"/>
              <a:t>induces the air flow in a room through cabinet by using high-velocity airflow from </a:t>
            </a:r>
            <a:r>
              <a:rPr lang="en-US" sz="1600" dirty="0" smtClean="0"/>
              <a:t>a central </a:t>
            </a:r>
            <a:r>
              <a:rPr lang="en-US" sz="1600" dirty="0"/>
              <a:t>air handling unit, which replaces the forced convection of the fan in the fan-coil </a:t>
            </a:r>
            <a:r>
              <a:rPr lang="en-US" sz="1600" dirty="0" smtClean="0"/>
              <a:t>by the </a:t>
            </a:r>
            <a:r>
              <a:rPr lang="en-US" sz="1600" dirty="0"/>
              <a:t>induction or buoyancy effect of the induction unit, as shown in </a:t>
            </a:r>
            <a:r>
              <a:rPr lang="en-US" sz="1600" b="1" dirty="0" smtClean="0"/>
              <a:t>Figure</a:t>
            </a:r>
            <a:r>
              <a:rPr lang="en-US" sz="1600" dirty="0" smtClean="0"/>
              <a:t>. </a:t>
            </a:r>
            <a:r>
              <a:rPr lang="en-US" sz="1600" dirty="0"/>
              <a:t>This can </a:t>
            </a:r>
            <a:r>
              <a:rPr lang="en-US" sz="1600" dirty="0" smtClean="0"/>
              <a:t>be performed </a:t>
            </a:r>
            <a:r>
              <a:rPr lang="en-US" sz="1600" dirty="0"/>
              <a:t>as mixing the primary air from the central unit and the secondary air from </a:t>
            </a:r>
            <a:r>
              <a:rPr lang="en-US" sz="1600" dirty="0" smtClean="0"/>
              <a:t>the room </a:t>
            </a:r>
            <a:r>
              <a:rPr lang="en-US" sz="1600" dirty="0"/>
              <a:t>to produce a suitable and conditioned air into the room/zone.</a:t>
            </a:r>
          </a:p>
        </p:txBody>
      </p:sp>
      <p:pic>
        <p:nvPicPr>
          <p:cNvPr id="3" name="Picture 2"/>
          <p:cNvPicPr>
            <a:picLocks noChangeAspect="1"/>
          </p:cNvPicPr>
          <p:nvPr/>
        </p:nvPicPr>
        <p:blipFill>
          <a:blip r:embed="rId2"/>
          <a:stretch>
            <a:fillRect/>
          </a:stretch>
        </p:blipFill>
        <p:spPr>
          <a:xfrm>
            <a:off x="4924718" y="2420888"/>
            <a:ext cx="3745753" cy="3692123"/>
          </a:xfrm>
          <a:prstGeom prst="rect">
            <a:avLst/>
          </a:prstGeom>
        </p:spPr>
      </p:pic>
      <p:sp>
        <p:nvSpPr>
          <p:cNvPr id="4" name="Rectangle 3"/>
          <p:cNvSpPr/>
          <p:nvPr/>
        </p:nvSpPr>
        <p:spPr>
          <a:xfrm>
            <a:off x="323528" y="2913496"/>
            <a:ext cx="3888432" cy="2862322"/>
          </a:xfrm>
          <a:prstGeom prst="rect">
            <a:avLst/>
          </a:prstGeom>
        </p:spPr>
        <p:txBody>
          <a:bodyPr wrap="square">
            <a:spAutoFit/>
          </a:bodyPr>
          <a:lstStyle/>
          <a:p>
            <a:pPr algn="just" rtl="1"/>
            <a:r>
              <a:rPr lang="ar-IQ" dirty="0"/>
              <a:t>تشبه وحدات الحث خارجيا وحدات </a:t>
            </a:r>
            <a:r>
              <a:rPr lang="ar-IQ" dirty="0" smtClean="0"/>
              <a:t>ملفات </a:t>
            </a:r>
            <a:r>
              <a:rPr lang="ar-IQ" dirty="0"/>
              <a:t>المروحة ولكنها مختلفة داخليا. تحفز وحدة الحث تدفق الهواء في غرفة من خلال الخزانة باستخدام تدفق هواء عالي السرعة من وحدة مركزية لمعالجة الهواء ، والتي تحل محل الحمل الحراري القسري للمروحة في ملف المروحة بتأثير الحث أو الطفو لوحدة الحث ، كما هو موضح في الشكل. يمكن القيام بذلك على أنه خلط الهواء الأساسي من الوحدة المركزية والهواء الثانوي من الغرفة لإنتاج هواء مناسب ومكيف في الغرفة / المنطقة.</a:t>
            </a:r>
            <a:endParaRPr lang="en-US" dirty="0"/>
          </a:p>
        </p:txBody>
      </p:sp>
    </p:spTree>
    <p:extLst>
      <p:ext uri="{BB962C8B-B14F-4D97-AF65-F5344CB8AC3E}">
        <p14:creationId xmlns:p14="http://schemas.microsoft.com/office/powerpoint/2010/main" val="34305812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4.WATER SOURCE HEAT PUMPS                    </a:t>
            </a:r>
          </a:p>
        </p:txBody>
      </p:sp>
      <p:sp>
        <p:nvSpPr>
          <p:cNvPr id="2" name="Rectangle 1"/>
          <p:cNvSpPr/>
          <p:nvPr/>
        </p:nvSpPr>
        <p:spPr>
          <a:xfrm>
            <a:off x="238282" y="665401"/>
            <a:ext cx="8630270" cy="2800767"/>
          </a:xfrm>
          <a:prstGeom prst="rect">
            <a:avLst/>
          </a:prstGeom>
        </p:spPr>
        <p:txBody>
          <a:bodyPr wrap="square">
            <a:spAutoFit/>
          </a:bodyPr>
          <a:lstStyle/>
          <a:p>
            <a:pPr algn="just"/>
            <a:r>
              <a:rPr lang="en-US" sz="1600" dirty="0"/>
              <a:t>Water-source heat pumps are used to provide considerable energy savings for large </a:t>
            </a:r>
            <a:r>
              <a:rPr lang="en-US" sz="1600" dirty="0" smtClean="0"/>
              <a:t>building under </a:t>
            </a:r>
            <a:r>
              <a:rPr lang="en-US" sz="1600" dirty="0"/>
              <a:t>the extreme cold </a:t>
            </a:r>
            <a:r>
              <a:rPr lang="en-US" sz="1600" dirty="0" smtClean="0"/>
              <a:t>weather. </a:t>
            </a:r>
            <a:r>
              <a:rPr lang="en-US" sz="1600" dirty="0"/>
              <a:t>A building of various zones can be conditioned </a:t>
            </a:r>
            <a:r>
              <a:rPr lang="en-US" sz="1600" dirty="0" smtClean="0"/>
              <a:t>by several </a:t>
            </a:r>
            <a:r>
              <a:rPr lang="en-US" sz="1600" dirty="0"/>
              <a:t>individual heat pumps since each heat pump can be controlled according to the </a:t>
            </a:r>
            <a:r>
              <a:rPr lang="en-US" sz="1600" dirty="0" smtClean="0"/>
              <a:t>zone control</a:t>
            </a:r>
            <a:r>
              <a:rPr lang="en-US" sz="1600" dirty="0"/>
              <a:t>. A centralized water circulation loop can be used as a heat source </a:t>
            </a:r>
            <a:r>
              <a:rPr lang="en-US" sz="1600" dirty="0" smtClean="0"/>
              <a:t>for heat </a:t>
            </a:r>
            <a:r>
              <a:rPr lang="en-US" sz="1600" dirty="0"/>
              <a:t>pumps. Therefore, heat pumps can act as the primary source of heating and cooling. </a:t>
            </a:r>
            <a:r>
              <a:rPr lang="en-US" sz="1600" dirty="0" smtClean="0"/>
              <a:t>The main </a:t>
            </a:r>
            <a:r>
              <a:rPr lang="en-US" sz="1600" dirty="0"/>
              <a:t>disadvantage is the lack of air ventilation similar to the all-water systems as in </a:t>
            </a:r>
            <a:r>
              <a:rPr lang="en-US" sz="1600" dirty="0" smtClean="0"/>
              <a:t>fan-coil units</a:t>
            </a:r>
            <a:r>
              <a:rPr lang="en-US" sz="1600" dirty="0"/>
              <a:t>. For a heating process, the boiler or solar collectors will be used to supply heat to </a:t>
            </a:r>
            <a:r>
              <a:rPr lang="en-US" sz="1600" dirty="0" smtClean="0"/>
              <a:t>the water </a:t>
            </a:r>
            <a:r>
              <a:rPr lang="en-US" sz="1600" dirty="0"/>
              <a:t>circulation, while a cooling tower is used to reject heat collected from the heat pumps </a:t>
            </a:r>
            <a:r>
              <a:rPr lang="en-US" sz="1600" dirty="0" smtClean="0"/>
              <a:t>to the </a:t>
            </a:r>
            <a:r>
              <a:rPr lang="en-US" sz="1600" dirty="0"/>
              <a:t>atmosphere. This system does not use chillers or any refrigeration systems. If a </a:t>
            </a:r>
            <a:r>
              <a:rPr lang="en-US" sz="1600" dirty="0" smtClean="0"/>
              <a:t>building requires </a:t>
            </a:r>
            <a:r>
              <a:rPr lang="en-US" sz="1600" dirty="0"/>
              <a:t>a heating process for zones and cooling process for other zones at the same time, </a:t>
            </a:r>
            <a:r>
              <a:rPr lang="en-US" sz="1600" dirty="0" smtClean="0"/>
              <a:t>the heat </a:t>
            </a:r>
            <a:r>
              <a:rPr lang="en-US" sz="1600" dirty="0"/>
              <a:t>pump will redistribute heat from one part to another with no need for a boiler or </a:t>
            </a:r>
            <a:r>
              <a:rPr lang="en-US" sz="1600" dirty="0" smtClean="0"/>
              <a:t>cooling tower operation</a:t>
            </a:r>
            <a:r>
              <a:rPr lang="ar-IQ" sz="1600" dirty="0" smtClean="0"/>
              <a:t>.</a:t>
            </a:r>
            <a:endParaRPr lang="en-US" sz="1600" dirty="0"/>
          </a:p>
        </p:txBody>
      </p:sp>
      <p:sp>
        <p:nvSpPr>
          <p:cNvPr id="3" name="Rectangle 2"/>
          <p:cNvSpPr/>
          <p:nvPr/>
        </p:nvSpPr>
        <p:spPr>
          <a:xfrm>
            <a:off x="224554" y="3789040"/>
            <a:ext cx="8630286" cy="2585323"/>
          </a:xfrm>
          <a:prstGeom prst="rect">
            <a:avLst/>
          </a:prstGeom>
        </p:spPr>
        <p:txBody>
          <a:bodyPr wrap="square">
            <a:spAutoFit/>
          </a:bodyPr>
          <a:lstStyle/>
          <a:p>
            <a:pPr algn="just" rtl="1"/>
            <a:r>
              <a:rPr lang="ar-IQ" dirty="0"/>
              <a:t>تستخدم المضخات الحرارية من مصدر المياه لتوفير قدر كبير من الطاقة للمباني الكبيرة في ظل الطقس البارد الشديد. يمكن تكييف مبنى من مناطق مختلفة بواسطة عدة مضخات حرارية فردية حيث يمكن التحكم في كل مضخة حرارية وفقا لتحكم المنطقة. يمكن استخدام حلقة دوران المياه المركزية كمصدر </a:t>
            </a:r>
            <a:r>
              <a:rPr lang="ar-IQ" dirty="0" smtClean="0"/>
              <a:t>حراري للمضخات </a:t>
            </a:r>
            <a:r>
              <a:rPr lang="ar-IQ" dirty="0"/>
              <a:t>الحرارية. لذلك ، يمكن أن تعمل المضخات الحرارية كمصدر أساسي للتدفئة والتبريد. العيب الرئيسي هو عدم وجود تهوية هواء مماثلة لأنظمة المياه بالكامل كما هو الحال في وحدات </a:t>
            </a:r>
            <a:r>
              <a:rPr lang="ar-IQ" dirty="0" smtClean="0"/>
              <a:t>ملفات </a:t>
            </a:r>
            <a:r>
              <a:rPr lang="ar-IQ" dirty="0"/>
              <a:t>المروحة. بالنسبة لعملية التسخين ، سيتم استخدام الغلاية أو مجمعات الطاقة الشمسية لتوفير الحرارة لدوران المياه ، في حين يتم استخدام برج التبريد </a:t>
            </a:r>
            <a:r>
              <a:rPr lang="ar-IQ" dirty="0" smtClean="0"/>
              <a:t>لازالة </a:t>
            </a:r>
            <a:r>
              <a:rPr lang="ar-IQ" dirty="0"/>
              <a:t>الحرارة التي يتم جمعها من المضخات الحرارية إلى الغلاف الجوي. لا يستخدم هذا النظام مبردات أو أي أنظمة تبريد. إذا كان المبنى يتطلب عملية تسخين للمناطق وعملية تبريد لمناطق أخرى في نفس الوقت ، فستقوم المضخة الحرارية بإعادة توزيع الحرارة من جزء إلى آخر دون الحاجة إلى تشغيل </a:t>
            </a:r>
            <a:r>
              <a:rPr lang="ar-IQ" dirty="0" smtClean="0"/>
              <a:t>مرجل </a:t>
            </a:r>
            <a:r>
              <a:rPr lang="ar-IQ" dirty="0"/>
              <a:t>أو برج تبريد.</a:t>
            </a:r>
            <a:endParaRPr lang="en-US" dirty="0"/>
          </a:p>
        </p:txBody>
      </p:sp>
    </p:spTree>
    <p:extLst>
      <p:ext uri="{BB962C8B-B14F-4D97-AF65-F5344CB8AC3E}">
        <p14:creationId xmlns:p14="http://schemas.microsoft.com/office/powerpoint/2010/main" val="3265055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5. HEATING AND COOLING PANELS                    </a:t>
            </a:r>
          </a:p>
        </p:txBody>
      </p:sp>
      <p:sp>
        <p:nvSpPr>
          <p:cNvPr id="2" name="Rectangle 1"/>
          <p:cNvSpPr/>
          <p:nvPr/>
        </p:nvSpPr>
        <p:spPr>
          <a:xfrm>
            <a:off x="238282" y="665401"/>
            <a:ext cx="8630270" cy="1815882"/>
          </a:xfrm>
          <a:prstGeom prst="rect">
            <a:avLst/>
          </a:prstGeom>
        </p:spPr>
        <p:txBody>
          <a:bodyPr wrap="square">
            <a:spAutoFit/>
          </a:bodyPr>
          <a:lstStyle/>
          <a:p>
            <a:pPr algn="just"/>
            <a:r>
              <a:rPr lang="en-US" sz="1600" dirty="0"/>
              <a:t>Heating and cooling panels are placed on floors or walls or ceilings where can be a </a:t>
            </a:r>
            <a:r>
              <a:rPr lang="en-US" sz="1600" dirty="0" smtClean="0"/>
              <a:t>source of </a:t>
            </a:r>
            <a:r>
              <a:rPr lang="en-US" sz="1600" dirty="0"/>
              <a:t>heating and </a:t>
            </a:r>
            <a:r>
              <a:rPr lang="en-US" sz="1600" dirty="0" smtClean="0"/>
              <a:t>cooling. </a:t>
            </a:r>
            <a:r>
              <a:rPr lang="en-US" sz="1600" dirty="0"/>
              <a:t>It also can be called as radiant panels. This type of system </a:t>
            </a:r>
            <a:r>
              <a:rPr lang="en-US" sz="1600" dirty="0" smtClean="0"/>
              <a:t>can be </a:t>
            </a:r>
            <a:r>
              <a:rPr lang="en-US" sz="1600" dirty="0"/>
              <a:t>constructed as tubes or pipes impeded inside the surface where the cooling or </a:t>
            </a:r>
            <a:r>
              <a:rPr lang="en-US" sz="1600" dirty="0" smtClean="0"/>
              <a:t>heating media </a:t>
            </a:r>
            <a:r>
              <a:rPr lang="en-US" sz="1600" dirty="0"/>
              <a:t>is circulated into the tubes to cool or heat the surface. The tubes are contacted </a:t>
            </a:r>
            <a:r>
              <a:rPr lang="en-US" sz="1600" dirty="0" smtClean="0"/>
              <a:t>to the </a:t>
            </a:r>
            <a:r>
              <a:rPr lang="en-US" sz="1600" dirty="0"/>
              <a:t>adjacent large surface area to achieve the desired surface temperature for cooling </a:t>
            </a:r>
            <a:r>
              <a:rPr lang="en-US" sz="1600" dirty="0" smtClean="0"/>
              <a:t>and heating </a:t>
            </a:r>
            <a:r>
              <a:rPr lang="en-US" sz="1600" dirty="0"/>
              <a:t>process. The heat transfer process is mainly by the radiation mode between </a:t>
            </a:r>
            <a:r>
              <a:rPr lang="en-US" sz="1600" dirty="0" smtClean="0"/>
              <a:t>the </a:t>
            </a:r>
            <a:r>
              <a:rPr lang="en-US" sz="1600" dirty="0"/>
              <a:t>occupants and the radiant panels, and the natural convection mode between the air </a:t>
            </a:r>
            <a:r>
              <a:rPr lang="en-US" sz="1600" dirty="0" smtClean="0"/>
              <a:t>and panels</a:t>
            </a:r>
            <a:r>
              <a:rPr lang="en-US" sz="1600" dirty="0"/>
              <a:t>.</a:t>
            </a:r>
          </a:p>
        </p:txBody>
      </p:sp>
      <p:sp>
        <p:nvSpPr>
          <p:cNvPr id="3" name="Rectangle 2"/>
          <p:cNvSpPr/>
          <p:nvPr/>
        </p:nvSpPr>
        <p:spPr>
          <a:xfrm>
            <a:off x="323528" y="3284984"/>
            <a:ext cx="8545024" cy="1754326"/>
          </a:xfrm>
          <a:prstGeom prst="rect">
            <a:avLst/>
          </a:prstGeom>
        </p:spPr>
        <p:txBody>
          <a:bodyPr wrap="square">
            <a:spAutoFit/>
          </a:bodyPr>
          <a:lstStyle/>
          <a:p>
            <a:pPr algn="just" rtl="1"/>
            <a:r>
              <a:rPr lang="ar-IQ" dirty="0"/>
              <a:t>يتم وضع ألواح التدفئة والتبريد على الأرضيات أو الجدران أو الأسقف حيث يمكن أن تكون مصدرا للتدفئة والتبريد. كما يمكن أن يطلق عليه اسم الألواح المشعة. يمكن بناء هذا النوع من الأنظمة كأنابيب أو أنابيب معوقة داخل السطح حيث يتم تدوير وسائط التبريد أو التسخين في الأنابيب لتبريد السطح أو تسخينه. يتم الاتصال بالأنابيب إلى مساحة السطح الكبيرة المجاورة لتحقيق درجة حرارة السطح المطلوبة لعملية التبريد والتسخين. تتم عملية نقل الحرارة بشكل أساسي من خلال وضع الإشعاع بين </a:t>
            </a:r>
            <a:r>
              <a:rPr lang="ar-IQ" dirty="0" smtClean="0"/>
              <a:t>شاغلي الفضاء </a:t>
            </a:r>
            <a:r>
              <a:rPr lang="ar-IQ" dirty="0"/>
              <a:t>والألواح المشعة ، ووضع الحمل الحراري الطبيعي بين الهواء والألواح.</a:t>
            </a:r>
            <a:endParaRPr lang="en-US" dirty="0"/>
          </a:p>
        </p:txBody>
      </p:sp>
    </p:spTree>
    <p:extLst>
      <p:ext uri="{BB962C8B-B14F-4D97-AF65-F5344CB8AC3E}">
        <p14:creationId xmlns:p14="http://schemas.microsoft.com/office/powerpoint/2010/main" val="14872600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6. LOCAL HVAC SYSTEMS                    </a:t>
            </a:r>
          </a:p>
        </p:txBody>
      </p:sp>
      <p:sp>
        <p:nvSpPr>
          <p:cNvPr id="2" name="Rectangle 1"/>
          <p:cNvSpPr/>
          <p:nvPr/>
        </p:nvSpPr>
        <p:spPr>
          <a:xfrm>
            <a:off x="238282" y="665401"/>
            <a:ext cx="8630270" cy="2800767"/>
          </a:xfrm>
          <a:prstGeom prst="rect">
            <a:avLst/>
          </a:prstGeom>
        </p:spPr>
        <p:txBody>
          <a:bodyPr wrap="square">
            <a:spAutoFit/>
          </a:bodyPr>
          <a:lstStyle/>
          <a:p>
            <a:pPr algn="just"/>
            <a:r>
              <a:rPr lang="en-US" sz="1600" dirty="0"/>
              <a:t>Some buildings can have multiple zones or have a large, single zone, which needs </a:t>
            </a:r>
            <a:r>
              <a:rPr lang="en-US" sz="1600" dirty="0" smtClean="0"/>
              <a:t>central HVAC </a:t>
            </a:r>
            <a:r>
              <a:rPr lang="en-US" sz="1600" dirty="0"/>
              <a:t>systems to serve and provide the thermal </a:t>
            </a:r>
            <a:r>
              <a:rPr lang="en-US" sz="1600" dirty="0" smtClean="0"/>
              <a:t>needs. </a:t>
            </a:r>
            <a:r>
              <a:rPr lang="en-US" sz="1600" dirty="0"/>
              <a:t>However, other building </a:t>
            </a:r>
            <a:r>
              <a:rPr lang="en-US" sz="1600" dirty="0" smtClean="0"/>
              <a:t>may have </a:t>
            </a:r>
            <a:r>
              <a:rPr lang="en-US" sz="1600" dirty="0"/>
              <a:t>a single zone which needs equipment located inside the zone itself, such as small </a:t>
            </a:r>
            <a:r>
              <a:rPr lang="en-US" sz="1600" dirty="0" smtClean="0"/>
              <a:t>houses and </a:t>
            </a:r>
            <a:r>
              <a:rPr lang="en-US" sz="1600" dirty="0"/>
              <a:t>residential apartments. This type of system is considered as local HVAC systems </a:t>
            </a:r>
            <a:r>
              <a:rPr lang="en-US" sz="1600" dirty="0" smtClean="0"/>
              <a:t>since each </a:t>
            </a:r>
            <a:r>
              <a:rPr lang="en-US" sz="1600" dirty="0"/>
              <a:t>equipment serving its zone without crossing boundaries to other adjacent zones (e.g</a:t>
            </a:r>
            <a:r>
              <a:rPr lang="en-US" sz="1600" dirty="0" smtClean="0"/>
              <a:t>., using </a:t>
            </a:r>
            <a:r>
              <a:rPr lang="en-US" sz="1600" dirty="0"/>
              <a:t>an air conditioner to cool down a bedroom, or using an electrical heater for the </a:t>
            </a:r>
            <a:r>
              <a:rPr lang="en-US" sz="1600" dirty="0" smtClean="0"/>
              <a:t>living room</a:t>
            </a:r>
            <a:r>
              <a:rPr lang="en-US" sz="1600" dirty="0"/>
              <a:t>). Therefore, a single zone requires only one-point control point connected to a </a:t>
            </a:r>
            <a:r>
              <a:rPr lang="en-US" sz="1600" dirty="0" smtClean="0"/>
              <a:t>thermostat to </a:t>
            </a:r>
            <a:r>
              <a:rPr lang="en-US" sz="1600" dirty="0"/>
              <a:t>activate the local HVAC system. Some buildings have multiple local HVAC </a:t>
            </a:r>
            <a:r>
              <a:rPr lang="en-US" sz="1600" dirty="0" smtClean="0"/>
              <a:t>systems as </a:t>
            </a:r>
            <a:r>
              <a:rPr lang="en-US" sz="1600" dirty="0"/>
              <a:t>proper equipment serving specific single zones and controlled by the one-point control </a:t>
            </a:r>
            <a:r>
              <a:rPr lang="en-US" sz="1600" dirty="0" smtClean="0"/>
              <a:t>of the </a:t>
            </a:r>
            <a:r>
              <a:rPr lang="en-US" sz="1600" dirty="0"/>
              <a:t>desired zone. However, these local systems are not connected and integrated to </a:t>
            </a:r>
            <a:r>
              <a:rPr lang="en-US" sz="1600" dirty="0" smtClean="0"/>
              <a:t>central systems</a:t>
            </a:r>
            <a:r>
              <a:rPr lang="en-US" sz="1600" dirty="0"/>
              <a:t>, but still part of a large full-building HVAC systems. There are many types of </a:t>
            </a:r>
            <a:r>
              <a:rPr lang="en-US" sz="1600" dirty="0" smtClean="0"/>
              <a:t>local HVAC </a:t>
            </a:r>
            <a:r>
              <a:rPr lang="en-US" sz="1600" dirty="0"/>
              <a:t>systems as shown in </a:t>
            </a:r>
            <a:r>
              <a:rPr lang="en-US" sz="1600" b="1" dirty="0"/>
              <a:t>Figure</a:t>
            </a:r>
            <a:endParaRPr lang="en-US" sz="1600" dirty="0"/>
          </a:p>
        </p:txBody>
      </p:sp>
      <p:sp>
        <p:nvSpPr>
          <p:cNvPr id="4" name="Rectangle 3"/>
          <p:cNvSpPr/>
          <p:nvPr/>
        </p:nvSpPr>
        <p:spPr>
          <a:xfrm>
            <a:off x="238282" y="3717032"/>
            <a:ext cx="8630270" cy="2062103"/>
          </a:xfrm>
          <a:prstGeom prst="rect">
            <a:avLst/>
          </a:prstGeom>
        </p:spPr>
        <p:txBody>
          <a:bodyPr wrap="square">
            <a:spAutoFit/>
          </a:bodyPr>
          <a:lstStyle/>
          <a:p>
            <a:pPr algn="just" rtl="1"/>
            <a:r>
              <a:rPr lang="ar-IQ" sz="1600" dirty="0"/>
              <a:t>يمكن أن تحتوي بعض المباني على مناطق متعددة أو تحتوي على منطقة واحدة كبيرة ، والتي تحتاج إلى أنظمة </a:t>
            </a:r>
            <a:r>
              <a:rPr lang="en-US" sz="1600" dirty="0"/>
              <a:t>HVAC </a:t>
            </a:r>
            <a:r>
              <a:rPr lang="ar-IQ" sz="1600" dirty="0"/>
              <a:t>مركزية لخدمة وتوفير الاحتياجات الحرارية. ومع ذلك ، قد يكون للمباني الأخرى منطقة واحدة تحتاج إلى معدات تقع داخل المنطقة نفسها ، مثل المنازل الصغيرة والشقق السكنية. يعتبر هذا النوع من الأنظمة أنظمة التدفئة والتهوية وتكييف الهواء المحلية لأن كل جهاز يخدم منطقته دون عبور الحدود إلى مناطق مجاورة أخرى (على سبيل المثال ، استخدام مكيف الهواء لتبريد غرفة النوم ، أو استخدام سخان كهربائي لغرفة المعيشة). لذلك ، تتطلب منطقة واحدة نقطة تحكم واحدة فقط متصلة بمنظم حرارة لتنشيط نظام </a:t>
            </a:r>
            <a:r>
              <a:rPr lang="en-US" sz="1600" dirty="0"/>
              <a:t>HVAC </a:t>
            </a:r>
            <a:r>
              <a:rPr lang="ar-IQ" sz="1600" dirty="0"/>
              <a:t>المحلي. تحتوي بعض المباني على أنظمة </a:t>
            </a:r>
            <a:r>
              <a:rPr lang="en-US" sz="1600" dirty="0"/>
              <a:t>HVAC </a:t>
            </a:r>
            <a:r>
              <a:rPr lang="ar-IQ" sz="1600" dirty="0"/>
              <a:t>محلية متعددة كمعدات مناسبة تخدم مناطق فردية محددة ويتم التحكم فيها من خلال التحكم في نقطة واحدة للمنطقة المطلوبة. ومع ذلك ، فإن هذه الأنظمة المحلية ليست متصلة ومتكاملة مع الأنظمة المركزية ، ولكنها لا تزال جزءا من أنظمة </a:t>
            </a:r>
            <a:r>
              <a:rPr lang="en-US" sz="1600" dirty="0"/>
              <a:t>HVAC </a:t>
            </a:r>
            <a:r>
              <a:rPr lang="ar-IQ" sz="1600" dirty="0"/>
              <a:t>كبيرة كاملة البناء. هناك العديد من أنواع التدفئة والتهوية وتكييف الهواء </a:t>
            </a:r>
            <a:r>
              <a:rPr lang="ar-IQ" sz="1600" dirty="0" smtClean="0"/>
              <a:t>المحلية كما موضح بالشكل.</a:t>
            </a:r>
            <a:endParaRPr lang="en-US" sz="1600" dirty="0"/>
          </a:p>
        </p:txBody>
      </p:sp>
    </p:spTree>
    <p:extLst>
      <p:ext uri="{BB962C8B-B14F-4D97-AF65-F5344CB8AC3E}">
        <p14:creationId xmlns:p14="http://schemas.microsoft.com/office/powerpoint/2010/main" val="13370656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6. LOCAL HVAC SYSTEMS                    </a:t>
            </a:r>
          </a:p>
        </p:txBody>
      </p:sp>
      <p:pic>
        <p:nvPicPr>
          <p:cNvPr id="3" name="Picture 2"/>
          <p:cNvPicPr>
            <a:picLocks noChangeAspect="1"/>
          </p:cNvPicPr>
          <p:nvPr/>
        </p:nvPicPr>
        <p:blipFill>
          <a:blip r:embed="rId2"/>
          <a:stretch>
            <a:fillRect/>
          </a:stretch>
        </p:blipFill>
        <p:spPr>
          <a:xfrm>
            <a:off x="176128" y="1484784"/>
            <a:ext cx="8740849" cy="4006610"/>
          </a:xfrm>
          <a:prstGeom prst="rect">
            <a:avLst/>
          </a:prstGeom>
        </p:spPr>
      </p:pic>
    </p:spTree>
    <p:extLst>
      <p:ext uri="{BB962C8B-B14F-4D97-AF65-F5344CB8AC3E}">
        <p14:creationId xmlns:p14="http://schemas.microsoft.com/office/powerpoint/2010/main" val="31579758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6. LOCAL HVAC SYSTEMS                    </a:t>
            </a:r>
          </a:p>
        </p:txBody>
      </p:sp>
      <p:sp>
        <p:nvSpPr>
          <p:cNvPr id="2" name="Rectangle 1"/>
          <p:cNvSpPr/>
          <p:nvPr/>
        </p:nvSpPr>
        <p:spPr>
          <a:xfrm>
            <a:off x="238282" y="908720"/>
            <a:ext cx="8630270" cy="4062651"/>
          </a:xfrm>
          <a:prstGeom prst="rect">
            <a:avLst/>
          </a:prstGeom>
        </p:spPr>
        <p:txBody>
          <a:bodyPr wrap="square">
            <a:spAutoFit/>
          </a:bodyPr>
          <a:lstStyle/>
          <a:p>
            <a:r>
              <a:rPr lang="en-US" sz="1600" b="1" dirty="0" smtClean="0"/>
              <a:t>1. Local </a:t>
            </a:r>
            <a:r>
              <a:rPr lang="en-US" sz="1600" b="1" dirty="0"/>
              <a:t>heating systems</a:t>
            </a:r>
          </a:p>
          <a:p>
            <a:pPr algn="just"/>
            <a:r>
              <a:rPr lang="en-US" sz="1600" dirty="0"/>
              <a:t>A single zone will require a complete, single package of heating system which contains </a:t>
            </a:r>
            <a:r>
              <a:rPr lang="en-US" sz="1600" dirty="0" smtClean="0"/>
              <a:t>heat source </a:t>
            </a:r>
            <a:r>
              <a:rPr lang="en-US" sz="1600" dirty="0"/>
              <a:t>and distribution system. Some examples include portable electric heaters, </a:t>
            </a:r>
            <a:r>
              <a:rPr lang="en-US" sz="1600" dirty="0" smtClean="0"/>
              <a:t>electric resistance </a:t>
            </a:r>
            <a:r>
              <a:rPr lang="en-US" sz="1600" dirty="0"/>
              <a:t>baseboard radiators, fireplaces and wood stoves, and infrared </a:t>
            </a:r>
            <a:r>
              <a:rPr lang="en-US" sz="1600" dirty="0" smtClean="0"/>
              <a:t>heaters.</a:t>
            </a:r>
          </a:p>
          <a:p>
            <a:r>
              <a:rPr lang="en-US" sz="1600" b="1" dirty="0" smtClean="0"/>
              <a:t>2. Local </a:t>
            </a:r>
            <a:r>
              <a:rPr lang="en-US" sz="1600" b="1" dirty="0"/>
              <a:t>cooling systems</a:t>
            </a:r>
          </a:p>
          <a:p>
            <a:r>
              <a:rPr lang="en-US" sz="1600" dirty="0"/>
              <a:t>Local cooling systems can include active systems as air-conditioning systems that </a:t>
            </a:r>
            <a:r>
              <a:rPr lang="en-US" sz="1600" dirty="0" smtClean="0"/>
              <a:t>provide cooling</a:t>
            </a:r>
            <a:r>
              <a:rPr lang="en-US" sz="1600" dirty="0"/>
              <a:t>, a proper air distribution inside a zone, and control of humidification, and </a:t>
            </a:r>
            <a:r>
              <a:rPr lang="en-US" sz="1600" dirty="0" smtClean="0"/>
              <a:t>natural systems </a:t>
            </a:r>
            <a:r>
              <a:rPr lang="en-US" sz="1600" dirty="0"/>
              <a:t>as convective cooling in open window, evaporative cooling in </a:t>
            </a:r>
            <a:r>
              <a:rPr lang="en-US" sz="1600" dirty="0" smtClean="0"/>
              <a:t>fountains.</a:t>
            </a:r>
          </a:p>
          <a:p>
            <a:r>
              <a:rPr lang="en-US" sz="1600" b="1" dirty="0" smtClean="0"/>
              <a:t>3. Local </a:t>
            </a:r>
            <a:r>
              <a:rPr lang="en-US" sz="1600" b="1" dirty="0"/>
              <a:t>ventilation systems</a:t>
            </a:r>
          </a:p>
          <a:p>
            <a:r>
              <a:rPr lang="en-US" sz="1600" dirty="0"/>
              <a:t>Local ventilation systems can be forced systems by using devices such as window fan to </a:t>
            </a:r>
            <a:r>
              <a:rPr lang="en-US" sz="1600" dirty="0" smtClean="0"/>
              <a:t>allow air </a:t>
            </a:r>
            <a:r>
              <a:rPr lang="en-US" sz="1600" dirty="0"/>
              <a:t>movement between outdoor and a single zone without changing in the thermal </a:t>
            </a:r>
            <a:r>
              <a:rPr lang="en-US" sz="1600" dirty="0" smtClean="0"/>
              <a:t>environment of </a:t>
            </a:r>
            <a:r>
              <a:rPr lang="en-US" sz="1600" dirty="0"/>
              <a:t>the zone. Other systems used for ventilation are air circulation devices such as </a:t>
            </a:r>
            <a:r>
              <a:rPr lang="en-US" sz="1600" dirty="0" smtClean="0"/>
              <a:t>desk or </a:t>
            </a:r>
            <a:r>
              <a:rPr lang="en-US" sz="1600" dirty="0"/>
              <a:t>paddle fans to improve thermal comfort of the space by allowing the heat to be </a:t>
            </a:r>
            <a:r>
              <a:rPr lang="en-US" sz="1600" dirty="0" smtClean="0"/>
              <a:t>transferred by </a:t>
            </a:r>
            <a:r>
              <a:rPr lang="en-US" sz="1600" dirty="0"/>
              <a:t>conventional </a:t>
            </a:r>
            <a:r>
              <a:rPr lang="en-US" sz="1600" dirty="0" smtClean="0"/>
              <a:t>mode.</a:t>
            </a:r>
          </a:p>
          <a:p>
            <a:r>
              <a:rPr lang="en-US" sz="1600" b="1" dirty="0" smtClean="0"/>
              <a:t>4. Local </a:t>
            </a:r>
            <a:r>
              <a:rPr lang="en-US" sz="1600" b="1" dirty="0"/>
              <a:t>air-conditioning systems</a:t>
            </a:r>
          </a:p>
          <a:p>
            <a:r>
              <a:rPr lang="en-US" sz="1600" dirty="0"/>
              <a:t>A local air conditioning system is a complete package that can contain cooling and heating source,</a:t>
            </a:r>
          </a:p>
          <a:p>
            <a:r>
              <a:rPr lang="en-US" sz="1600" dirty="0"/>
              <a:t>a circulation fan, a filter, and control devices. </a:t>
            </a:r>
          </a:p>
        </p:txBody>
      </p:sp>
    </p:spTree>
    <p:extLst>
      <p:ext uri="{BB962C8B-B14F-4D97-AF65-F5344CB8AC3E}">
        <p14:creationId xmlns:p14="http://schemas.microsoft.com/office/powerpoint/2010/main" val="27806281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6. LOCAL HVAC SYSTEMS                    </a:t>
            </a:r>
          </a:p>
        </p:txBody>
      </p:sp>
      <p:sp>
        <p:nvSpPr>
          <p:cNvPr id="2" name="Rectangle 1"/>
          <p:cNvSpPr/>
          <p:nvPr/>
        </p:nvSpPr>
        <p:spPr>
          <a:xfrm>
            <a:off x="238282" y="908720"/>
            <a:ext cx="8630270" cy="3293209"/>
          </a:xfrm>
          <a:prstGeom prst="rect">
            <a:avLst/>
          </a:prstGeom>
        </p:spPr>
        <p:txBody>
          <a:bodyPr wrap="square">
            <a:spAutoFit/>
          </a:bodyPr>
          <a:lstStyle/>
          <a:p>
            <a:r>
              <a:rPr lang="en-US" sz="1600" b="1" dirty="0" smtClean="0"/>
              <a:t>1. Local </a:t>
            </a:r>
            <a:r>
              <a:rPr lang="en-US" sz="1600" b="1" dirty="0"/>
              <a:t>heating systems</a:t>
            </a:r>
          </a:p>
          <a:p>
            <a:pPr algn="just" rtl="1"/>
            <a:r>
              <a:rPr lang="ar-IQ" sz="1600" dirty="0"/>
              <a:t>ستتطلب المنطقة الواحدة حزمة واحدة كاملة من نظام التدفئة الذي يحتوي على مصدر الحرارة ونظام التوزيع. وتشمل بعض الأمثلة السخانات الكهربائية المحمولة ، ومشعات اللوح الأساسي المقاومة الكهربائية ، والمواقد والمواقد الخشبية ، وسخانات الأشعة تحت الحمراء</a:t>
            </a:r>
            <a:r>
              <a:rPr lang="ar-IQ" sz="1600" dirty="0" smtClean="0"/>
              <a:t>.</a:t>
            </a:r>
          </a:p>
          <a:p>
            <a:pPr algn="just"/>
            <a:r>
              <a:rPr lang="en-US" sz="1600" b="1" dirty="0" smtClean="0"/>
              <a:t>2. Local </a:t>
            </a:r>
            <a:r>
              <a:rPr lang="en-US" sz="1600" b="1" dirty="0"/>
              <a:t>cooling systems</a:t>
            </a:r>
          </a:p>
          <a:p>
            <a:pPr algn="just" rtl="1"/>
            <a:r>
              <a:rPr lang="ar-IQ" sz="1600" dirty="0"/>
              <a:t>يمكن أن تشمل أنظمة التبريد المحلية أنظمة نشطة مثل أنظمة تكييف الهواء التي توفر التبريد ، وتوزيع الهواء السليم داخل المنطقة ، والتحكم في الترطيب ، والأنظمة الطبيعية مثل التبريد الحراري في النافذة المفتوحة ، والتبريد التبخيري في النوافير</a:t>
            </a:r>
            <a:r>
              <a:rPr lang="ar-IQ" sz="1600" dirty="0" smtClean="0"/>
              <a:t>.</a:t>
            </a:r>
          </a:p>
          <a:p>
            <a:r>
              <a:rPr lang="en-US" sz="1600" b="1" dirty="0" smtClean="0"/>
              <a:t>3. Local </a:t>
            </a:r>
            <a:r>
              <a:rPr lang="en-US" sz="1600" b="1" dirty="0"/>
              <a:t>ventilation systems</a:t>
            </a:r>
          </a:p>
          <a:p>
            <a:pPr algn="just" rtl="1"/>
            <a:r>
              <a:rPr lang="ar-IQ" sz="1600" dirty="0"/>
              <a:t>يمكن أن تكون أنظمة التهوية المحلية أنظمة قسرية باستخدام أجهزة مثل مروحة النوافذ للسماح بحركة الهواء بين الهواء الطلق ومنطقة واحدة دون تغيير في البيئة الحرارية للمنطقة. الأنظمة الأخرى المستخدمة للتهوية هي أجهزة تدوير الهواء مثل مراوح المكتب </a:t>
            </a:r>
            <a:r>
              <a:rPr lang="ar-IQ" sz="1600" dirty="0" smtClean="0"/>
              <a:t>لتحسين </a:t>
            </a:r>
            <a:r>
              <a:rPr lang="ar-IQ" sz="1600" dirty="0"/>
              <a:t>الراحة الحرارية للمساحة من خلال السماح بنقل الحرارة بواسطة الوضع التقليدي</a:t>
            </a:r>
            <a:r>
              <a:rPr lang="ar-IQ" sz="1600" dirty="0" smtClean="0"/>
              <a:t>.</a:t>
            </a:r>
          </a:p>
          <a:p>
            <a:r>
              <a:rPr lang="en-US" sz="1600" b="1" dirty="0" smtClean="0"/>
              <a:t>4. Local </a:t>
            </a:r>
            <a:r>
              <a:rPr lang="en-US" sz="1600" b="1" dirty="0"/>
              <a:t>air-conditioning systems</a:t>
            </a:r>
          </a:p>
          <a:p>
            <a:pPr algn="r" rtl="1"/>
            <a:r>
              <a:rPr lang="ar-IQ" sz="1600" dirty="0"/>
              <a:t>نظام تكييف الهواء المحلي هو حزمة كاملة يمكن أن تحتوي على مصدر تبريد وتدفئة ومروحة دوران وفلتر وأجهزة تحكم.</a:t>
            </a:r>
            <a:endParaRPr lang="en-US" sz="1600" dirty="0"/>
          </a:p>
        </p:txBody>
      </p:sp>
    </p:spTree>
    <p:extLst>
      <p:ext uri="{BB962C8B-B14F-4D97-AF65-F5344CB8AC3E}">
        <p14:creationId xmlns:p14="http://schemas.microsoft.com/office/powerpoint/2010/main" val="39528173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6. LOCAL HVAC SYSTEMS                    </a:t>
            </a:r>
          </a:p>
        </p:txBody>
      </p:sp>
      <p:sp>
        <p:nvSpPr>
          <p:cNvPr id="2" name="Rectangle 1"/>
          <p:cNvSpPr/>
          <p:nvPr/>
        </p:nvSpPr>
        <p:spPr>
          <a:xfrm>
            <a:off x="238282" y="665401"/>
            <a:ext cx="8630270" cy="2800767"/>
          </a:xfrm>
          <a:prstGeom prst="rect">
            <a:avLst/>
          </a:prstGeom>
        </p:spPr>
        <p:txBody>
          <a:bodyPr wrap="square">
            <a:spAutoFit/>
          </a:bodyPr>
          <a:lstStyle/>
          <a:p>
            <a:pPr algn="just"/>
            <a:r>
              <a:rPr lang="en-US" sz="1600" b="1" dirty="0" smtClean="0"/>
              <a:t>4-1. Window </a:t>
            </a:r>
            <a:r>
              <a:rPr lang="en-US" sz="1600" b="1" dirty="0"/>
              <a:t>air-conditioner</a:t>
            </a:r>
          </a:p>
          <a:p>
            <a:pPr algn="just"/>
            <a:r>
              <a:rPr lang="en-US" sz="1600" dirty="0"/>
              <a:t>This system is a packaged device consisting of a vapor compression refrigeration cycle </a:t>
            </a:r>
            <a:r>
              <a:rPr lang="en-US" sz="1600" dirty="0" smtClean="0"/>
              <a:t>that contains </a:t>
            </a:r>
            <a:r>
              <a:rPr lang="en-US" sz="1600" dirty="0"/>
              <a:t>a compressor, a condenser, an expansion valve, and an evaporator, in addition to </a:t>
            </a:r>
            <a:r>
              <a:rPr lang="en-US" sz="1600" dirty="0" smtClean="0"/>
              <a:t>a fan</a:t>
            </a:r>
            <a:r>
              <a:rPr lang="en-US" sz="1600" dirty="0"/>
              <a:t>, a filter, control system and housing. Window air-conditioners can be installed in a </a:t>
            </a:r>
            <a:r>
              <a:rPr lang="en-US" sz="1600" dirty="0" smtClean="0"/>
              <a:t>framed or </a:t>
            </a:r>
            <a:r>
              <a:rPr lang="en-US" sz="1600" dirty="0"/>
              <a:t>unframed opening in building walls and in window openings without any ductwork </a:t>
            </a:r>
            <a:r>
              <a:rPr lang="en-US" sz="1600" dirty="0" smtClean="0"/>
              <a:t>and distribution </a:t>
            </a:r>
            <a:r>
              <a:rPr lang="en-US" sz="1600" dirty="0"/>
              <a:t>the cooling or heating air effectively inside the conditioned space. The air </a:t>
            </a:r>
            <a:r>
              <a:rPr lang="en-US" sz="1600" dirty="0" smtClean="0"/>
              <a:t>conditioning contains </a:t>
            </a:r>
            <a:r>
              <a:rPr lang="en-US" sz="1600" dirty="0"/>
              <a:t>both evaporator and condenser where the condenser is located outside </a:t>
            </a:r>
            <a:r>
              <a:rPr lang="en-US" sz="1600" dirty="0" smtClean="0"/>
              <a:t>the space </a:t>
            </a:r>
            <a:r>
              <a:rPr lang="en-US" sz="1600" dirty="0"/>
              <a:t>while the evaporate is inside the space, however, it serves the entire single zone with </a:t>
            </a:r>
            <a:r>
              <a:rPr lang="en-US" sz="1600" dirty="0" smtClean="0"/>
              <a:t>the thermal </a:t>
            </a:r>
            <a:r>
              <a:rPr lang="en-US" sz="1600" dirty="0"/>
              <a:t>requirements. The heating process can be achieved by adding electric resistance </a:t>
            </a:r>
            <a:r>
              <a:rPr lang="en-US" sz="1600" dirty="0" smtClean="0"/>
              <a:t>coil in </a:t>
            </a:r>
            <a:r>
              <a:rPr lang="en-US" sz="1600" dirty="0"/>
              <a:t>the air conditioning or reversing the refrigeration cycle to act as a heat pump. Many </a:t>
            </a:r>
            <a:r>
              <a:rPr lang="en-US" sz="1600" dirty="0" smtClean="0"/>
              <a:t>feature designs </a:t>
            </a:r>
            <a:r>
              <a:rPr lang="en-US" sz="1600" dirty="0"/>
              <a:t>are produced to provide aesthetical values and improve the quality and </a:t>
            </a:r>
            <a:r>
              <a:rPr lang="en-US" sz="1600" dirty="0" smtClean="0"/>
              <a:t>response.</a:t>
            </a:r>
          </a:p>
        </p:txBody>
      </p:sp>
      <p:pic>
        <p:nvPicPr>
          <p:cNvPr id="3" name="Picture 2"/>
          <p:cNvPicPr>
            <a:picLocks noChangeAspect="1"/>
          </p:cNvPicPr>
          <p:nvPr/>
        </p:nvPicPr>
        <p:blipFill>
          <a:blip r:embed="rId2"/>
          <a:stretch>
            <a:fillRect/>
          </a:stretch>
        </p:blipFill>
        <p:spPr>
          <a:xfrm>
            <a:off x="4644008" y="3212976"/>
            <a:ext cx="4224544" cy="3560502"/>
          </a:xfrm>
          <a:prstGeom prst="rect">
            <a:avLst/>
          </a:prstGeom>
        </p:spPr>
      </p:pic>
      <p:sp>
        <p:nvSpPr>
          <p:cNvPr id="4" name="Rectangle 3"/>
          <p:cNvSpPr/>
          <p:nvPr/>
        </p:nvSpPr>
        <p:spPr>
          <a:xfrm>
            <a:off x="251715" y="3717032"/>
            <a:ext cx="4261710" cy="2308324"/>
          </a:xfrm>
          <a:prstGeom prst="rect">
            <a:avLst/>
          </a:prstGeom>
        </p:spPr>
        <p:txBody>
          <a:bodyPr wrap="square">
            <a:spAutoFit/>
          </a:bodyPr>
          <a:lstStyle/>
          <a:p>
            <a:pPr algn="just"/>
            <a:r>
              <a:rPr lang="en-US" sz="1600" b="1" dirty="0"/>
              <a:t>4-2. Unitary air-conditioner</a:t>
            </a:r>
          </a:p>
          <a:p>
            <a:pPr algn="just"/>
            <a:r>
              <a:rPr lang="en-US" sz="1600" dirty="0"/>
              <a:t>It is similar to window air conditioners from the equipment perspective, but it is designed for Commercial buildings. It is installed on the exterior wall of the building and generally located near the floor-wall intersection, as shown in </a:t>
            </a:r>
            <a:r>
              <a:rPr lang="en-US" sz="1600" b="1" dirty="0"/>
              <a:t>Figure</a:t>
            </a:r>
            <a:r>
              <a:rPr lang="en-US" sz="1600" dirty="0"/>
              <a:t>. Every single zone will contain one unitary air-conditioner as in each guest room in many hotels.</a:t>
            </a:r>
          </a:p>
        </p:txBody>
      </p:sp>
    </p:spTree>
    <p:extLst>
      <p:ext uri="{BB962C8B-B14F-4D97-AF65-F5344CB8AC3E}">
        <p14:creationId xmlns:p14="http://schemas.microsoft.com/office/powerpoint/2010/main" val="8486184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6. LOCAL HVAC SYSTEMS                    </a:t>
            </a:r>
          </a:p>
        </p:txBody>
      </p:sp>
      <p:sp>
        <p:nvSpPr>
          <p:cNvPr id="2" name="Rectangle 1"/>
          <p:cNvSpPr/>
          <p:nvPr/>
        </p:nvSpPr>
        <p:spPr>
          <a:xfrm>
            <a:off x="238282" y="665401"/>
            <a:ext cx="8630270" cy="1815882"/>
          </a:xfrm>
          <a:prstGeom prst="rect">
            <a:avLst/>
          </a:prstGeom>
        </p:spPr>
        <p:txBody>
          <a:bodyPr wrap="square">
            <a:spAutoFit/>
          </a:bodyPr>
          <a:lstStyle/>
          <a:p>
            <a:pPr algn="just"/>
            <a:r>
              <a:rPr lang="en-US" sz="1600" b="1" dirty="0" smtClean="0"/>
              <a:t>4-1. Window </a:t>
            </a:r>
            <a:r>
              <a:rPr lang="en-US" sz="1600" b="1" dirty="0"/>
              <a:t>air-conditioner</a:t>
            </a:r>
          </a:p>
          <a:p>
            <a:pPr algn="just" rtl="1"/>
            <a:r>
              <a:rPr lang="ar-IQ" sz="1600" dirty="0"/>
              <a:t>هذا النظام عبارة عن جهاز </a:t>
            </a:r>
            <a:r>
              <a:rPr lang="ar-IQ" sz="1600" dirty="0" smtClean="0"/>
              <a:t>مجمع </a:t>
            </a:r>
            <a:r>
              <a:rPr lang="ar-IQ" sz="1600" dirty="0"/>
              <a:t>يتكون من دورة تبريد ضغط بخار تحتوي على ضاغط ومكثف وصمام تمدد ومبخر ، بالإضافة إلى مروحة وفلتر ونظام </a:t>
            </a:r>
            <a:r>
              <a:rPr lang="ar-IQ" sz="1600" dirty="0" smtClean="0"/>
              <a:t>تحكم. </a:t>
            </a:r>
            <a:r>
              <a:rPr lang="ar-IQ" sz="1600" dirty="0"/>
              <a:t>يمكن تركيب مكيفات الهواء النافذة في فتحة مؤطرة أو غير مؤطرة في جدران المبنى وفي فتحات النوافذ دون أي مجاري وتوزيع هواء التبريد أو التدفئة بشكل فعال داخل المساحة المكيفة. يحتوي تكييف الهواء على كل من المبخر والمكثف حيث يقع المكثف خارج المساحة بينما يكون التبخر داخل المساحة ، ومع ذلك ، فإنه يخدم المنطقة الواحدة بأكملها مع المتطلبات الحرارية. يمكن تحقيق عملية التسخين عن طريق إضافة ملف مقاومة كهربائي في تكييف الهواء أو عكس دورة التبريد لتكون بمثابة مضخة حرارية. يتم إنتاج العديد من تصميمات الميزات لتوفير القيم الجمالية وتحسين الجودة والاستجابة.</a:t>
            </a:r>
            <a:endParaRPr lang="en-US" sz="1600" dirty="0" smtClean="0"/>
          </a:p>
        </p:txBody>
      </p:sp>
      <p:pic>
        <p:nvPicPr>
          <p:cNvPr id="3" name="Picture 2"/>
          <p:cNvPicPr>
            <a:picLocks noChangeAspect="1"/>
          </p:cNvPicPr>
          <p:nvPr/>
        </p:nvPicPr>
        <p:blipFill>
          <a:blip r:embed="rId2"/>
          <a:stretch>
            <a:fillRect/>
          </a:stretch>
        </p:blipFill>
        <p:spPr>
          <a:xfrm>
            <a:off x="4644008" y="2924944"/>
            <a:ext cx="4224544" cy="3560502"/>
          </a:xfrm>
          <a:prstGeom prst="rect">
            <a:avLst/>
          </a:prstGeom>
        </p:spPr>
      </p:pic>
      <p:sp>
        <p:nvSpPr>
          <p:cNvPr id="4" name="Rectangle 3"/>
          <p:cNvSpPr/>
          <p:nvPr/>
        </p:nvSpPr>
        <p:spPr>
          <a:xfrm>
            <a:off x="251715" y="3717032"/>
            <a:ext cx="4261710" cy="1569660"/>
          </a:xfrm>
          <a:prstGeom prst="rect">
            <a:avLst/>
          </a:prstGeom>
        </p:spPr>
        <p:txBody>
          <a:bodyPr wrap="square">
            <a:spAutoFit/>
          </a:bodyPr>
          <a:lstStyle/>
          <a:p>
            <a:pPr algn="just"/>
            <a:r>
              <a:rPr lang="en-US" sz="1600" b="1" dirty="0"/>
              <a:t>4-2. Unitary air-conditioner</a:t>
            </a:r>
          </a:p>
          <a:p>
            <a:pPr algn="just" rtl="1"/>
            <a:r>
              <a:rPr lang="ar-IQ" sz="1600" dirty="0"/>
              <a:t>إنه مشابه لمكيفات هواء النوافذ من منظور المعدات ، ولكنه مصمم للمباني التجارية. يتم تثبيته على الجدار الخارجي للمبنى ويقع بشكل عام بالقرب من تقاطع الأرضية الجدار ، كما هو موضح في الشكل. ستحتوي كل منطقة على مكيف هواء </a:t>
            </a:r>
            <a:r>
              <a:rPr lang="ar-IQ" sz="1600" dirty="0" smtClean="0"/>
              <a:t>احادي </a:t>
            </a:r>
            <a:r>
              <a:rPr lang="ar-IQ" sz="1600" dirty="0"/>
              <a:t>واحد كما هو الحال في كل غرفة ضيوف في العديد من الفنادق.</a:t>
            </a:r>
            <a:endParaRPr lang="en-US" sz="1600" dirty="0"/>
          </a:p>
        </p:txBody>
      </p:sp>
    </p:spTree>
    <p:extLst>
      <p:ext uri="{BB962C8B-B14F-4D97-AF65-F5344CB8AC3E}">
        <p14:creationId xmlns:p14="http://schemas.microsoft.com/office/powerpoint/2010/main" val="1871208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BASIC COMPONENTS OF AN HVAC SYSTEM</a:t>
            </a:r>
            <a:endParaRPr lang="en-US" sz="2400" dirty="0">
              <a:latin typeface="Arial Black" pitchFamily="34" charset="0"/>
              <a:cs typeface="(AH) Manal Black" pitchFamily="2" charset="-78"/>
            </a:endParaRPr>
          </a:p>
        </p:txBody>
      </p:sp>
      <p:pic>
        <p:nvPicPr>
          <p:cNvPr id="4" name="Picture 3"/>
          <p:cNvPicPr>
            <a:picLocks noChangeAspect="1"/>
          </p:cNvPicPr>
          <p:nvPr/>
        </p:nvPicPr>
        <p:blipFill>
          <a:blip r:embed="rId2"/>
          <a:stretch>
            <a:fillRect/>
          </a:stretch>
        </p:blipFill>
        <p:spPr>
          <a:xfrm>
            <a:off x="539552" y="1157929"/>
            <a:ext cx="8123820" cy="4575327"/>
          </a:xfrm>
          <a:prstGeom prst="rect">
            <a:avLst/>
          </a:prstGeom>
        </p:spPr>
      </p:pic>
    </p:spTree>
    <p:extLst>
      <p:ext uri="{BB962C8B-B14F-4D97-AF65-F5344CB8AC3E}">
        <p14:creationId xmlns:p14="http://schemas.microsoft.com/office/powerpoint/2010/main" val="26614410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6. LOCAL HVAC SYSTEMS                    </a:t>
            </a:r>
          </a:p>
        </p:txBody>
      </p:sp>
      <p:sp>
        <p:nvSpPr>
          <p:cNvPr id="2" name="Rectangle 1"/>
          <p:cNvSpPr/>
          <p:nvPr/>
        </p:nvSpPr>
        <p:spPr>
          <a:xfrm>
            <a:off x="238282" y="665401"/>
            <a:ext cx="8630270" cy="1354217"/>
          </a:xfrm>
          <a:prstGeom prst="rect">
            <a:avLst/>
          </a:prstGeom>
        </p:spPr>
        <p:txBody>
          <a:bodyPr wrap="square">
            <a:spAutoFit/>
          </a:bodyPr>
          <a:lstStyle/>
          <a:p>
            <a:pPr algn="just"/>
            <a:r>
              <a:rPr lang="en-US" sz="1600" b="1" dirty="0" smtClean="0"/>
              <a:t>4-3. </a:t>
            </a:r>
            <a:r>
              <a:rPr lang="en-US" sz="1600" b="1" dirty="0"/>
              <a:t>A packaged rooftop air-conditioner</a:t>
            </a:r>
          </a:p>
          <a:p>
            <a:pPr algn="just"/>
            <a:r>
              <a:rPr lang="en-US" sz="1600" dirty="0"/>
              <a:t>It consists of a vapor compression refrigeration cycle; heat source such as heat pump </a:t>
            </a:r>
            <a:r>
              <a:rPr lang="en-US" sz="1600" dirty="0" smtClean="0"/>
              <a:t>and electric </a:t>
            </a:r>
            <a:r>
              <a:rPr lang="en-US" sz="1600" dirty="0"/>
              <a:t>resistance; an air handler such as dampers, filter, and fan; and control devices, </a:t>
            </a:r>
            <a:r>
              <a:rPr lang="en-US" sz="1600" dirty="0" smtClean="0"/>
              <a:t>as shown </a:t>
            </a:r>
            <a:r>
              <a:rPr lang="en-US" sz="1600" dirty="0"/>
              <a:t>in </a:t>
            </a:r>
            <a:r>
              <a:rPr lang="en-US" sz="1600" b="1" dirty="0" smtClean="0"/>
              <a:t>Figure</a:t>
            </a:r>
            <a:r>
              <a:rPr lang="en-US" sz="1600" dirty="0" smtClean="0"/>
              <a:t>. </a:t>
            </a:r>
            <a:r>
              <a:rPr lang="en-US" sz="1600" dirty="0"/>
              <a:t>This system may be connected to ductwork and serve a large-size </a:t>
            </a:r>
            <a:r>
              <a:rPr lang="en-US" sz="1600" dirty="0" smtClean="0"/>
              <a:t>single zone </a:t>
            </a:r>
            <a:r>
              <a:rPr lang="en-US" sz="1600" dirty="0"/>
              <a:t>that cannot be served by unitary or window air conditioners.</a:t>
            </a:r>
            <a:endParaRPr lang="en-US" sz="1600" dirty="0" smtClean="0"/>
          </a:p>
        </p:txBody>
      </p:sp>
      <p:pic>
        <p:nvPicPr>
          <p:cNvPr id="5" name="Picture 4"/>
          <p:cNvPicPr>
            <a:picLocks noChangeAspect="1"/>
          </p:cNvPicPr>
          <p:nvPr/>
        </p:nvPicPr>
        <p:blipFill>
          <a:blip r:embed="rId2"/>
          <a:stretch>
            <a:fillRect/>
          </a:stretch>
        </p:blipFill>
        <p:spPr>
          <a:xfrm>
            <a:off x="546231" y="2996952"/>
            <a:ext cx="8000643" cy="3168352"/>
          </a:xfrm>
          <a:prstGeom prst="rect">
            <a:avLst/>
          </a:prstGeom>
        </p:spPr>
      </p:pic>
      <p:sp>
        <p:nvSpPr>
          <p:cNvPr id="3" name="Rectangle 2"/>
          <p:cNvSpPr/>
          <p:nvPr/>
        </p:nvSpPr>
        <p:spPr>
          <a:xfrm>
            <a:off x="224553" y="2034714"/>
            <a:ext cx="8643998" cy="830997"/>
          </a:xfrm>
          <a:prstGeom prst="rect">
            <a:avLst/>
          </a:prstGeom>
        </p:spPr>
        <p:txBody>
          <a:bodyPr wrap="square">
            <a:spAutoFit/>
          </a:bodyPr>
          <a:lstStyle/>
          <a:p>
            <a:pPr algn="just" rtl="1"/>
            <a:r>
              <a:rPr lang="ar-IQ" sz="1600" dirty="0"/>
              <a:t>وهو يتألف من دورة تبريد ضغط البخار. مصدر الحرارة مثل مضخة الحرارة والمقاومة الكهربائية ؛ معالج الهواء مثل المخمدات والفلتر والمروحة ؛ وأجهزة التحكم، كما هو موضح في الشكل. قد يكون هذا النظام متصلا بمجاري الهواء ويخدم منطقة واحدة كبيرة الحجم لا يمكن خدمتها بواسطة مكيفات هواء موحدة أو نافذة.</a:t>
            </a:r>
            <a:endParaRPr lang="en-US" sz="1600" dirty="0"/>
          </a:p>
        </p:txBody>
      </p:sp>
    </p:spTree>
    <p:extLst>
      <p:ext uri="{BB962C8B-B14F-4D97-AF65-F5344CB8AC3E}">
        <p14:creationId xmlns:p14="http://schemas.microsoft.com/office/powerpoint/2010/main" val="10627393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6. LOCAL HVAC SYSTEMS                    </a:t>
            </a:r>
          </a:p>
        </p:txBody>
      </p:sp>
      <p:sp>
        <p:nvSpPr>
          <p:cNvPr id="2" name="Rectangle 1"/>
          <p:cNvSpPr/>
          <p:nvPr/>
        </p:nvSpPr>
        <p:spPr>
          <a:xfrm>
            <a:off x="238282" y="665401"/>
            <a:ext cx="8630270" cy="1815882"/>
          </a:xfrm>
          <a:prstGeom prst="rect">
            <a:avLst/>
          </a:prstGeom>
        </p:spPr>
        <p:txBody>
          <a:bodyPr wrap="square">
            <a:spAutoFit/>
          </a:bodyPr>
          <a:lstStyle/>
          <a:p>
            <a:pPr algn="just"/>
            <a:r>
              <a:rPr lang="en-US" sz="1600" b="1" dirty="0" smtClean="0"/>
              <a:t>5. Split </a:t>
            </a:r>
            <a:r>
              <a:rPr lang="en-US" sz="1600" b="1" dirty="0"/>
              <a:t>systems</a:t>
            </a:r>
          </a:p>
          <a:p>
            <a:pPr algn="just"/>
            <a:r>
              <a:rPr lang="en-US" sz="1600" dirty="0"/>
              <a:t>The split systems contain two central </a:t>
            </a:r>
            <a:r>
              <a:rPr lang="en-US" sz="1600" dirty="0" smtClean="0"/>
              <a:t>devices: the </a:t>
            </a:r>
            <a:r>
              <a:rPr lang="en-US" sz="1600" dirty="0"/>
              <a:t>condenser, located outdoor, and </a:t>
            </a:r>
            <a:r>
              <a:rPr lang="en-US" sz="1600" dirty="0" smtClean="0"/>
              <a:t>the evaporator</a:t>
            </a:r>
            <a:r>
              <a:rPr lang="en-US" sz="1600" dirty="0"/>
              <a:t>, located indoors. The two devices are connected by a conduit for refrigerant </a:t>
            </a:r>
            <a:r>
              <a:rPr lang="en-US" sz="1600" dirty="0" smtClean="0"/>
              <a:t>lines and </a:t>
            </a:r>
            <a:r>
              <a:rPr lang="en-US" sz="1600" dirty="0"/>
              <a:t>wiring. This system solves some issues of small-scale single-zone systems since the </a:t>
            </a:r>
            <a:r>
              <a:rPr lang="en-US" sz="1600" dirty="0" smtClean="0"/>
              <a:t>location and </a:t>
            </a:r>
            <a:r>
              <a:rPr lang="en-US" sz="1600" dirty="0"/>
              <a:t>installation of window, unitary or rooftop air conditioners may affect the </a:t>
            </a:r>
            <a:r>
              <a:rPr lang="en-US" sz="1600" dirty="0" smtClean="0"/>
              <a:t>esthetic value </a:t>
            </a:r>
            <a:r>
              <a:rPr lang="en-US" sz="1600" dirty="0"/>
              <a:t>and architectural design of the building. The split systems can contain one </a:t>
            </a:r>
            <a:r>
              <a:rPr lang="en-US" sz="1600" dirty="0" smtClean="0"/>
              <a:t>condenser unit </a:t>
            </a:r>
            <a:r>
              <a:rPr lang="en-US" sz="1600" dirty="0"/>
              <a:t>and connected to multiple evaporator units to serve multiple zones as possible </a:t>
            </a:r>
            <a:r>
              <a:rPr lang="en-US" sz="1600" dirty="0" smtClean="0"/>
              <a:t>under same </a:t>
            </a:r>
            <a:r>
              <a:rPr lang="en-US" sz="1600" dirty="0"/>
              <a:t>conditions or different environmental conditions.</a:t>
            </a:r>
            <a:endParaRPr lang="en-US" sz="1600" dirty="0" smtClean="0"/>
          </a:p>
        </p:txBody>
      </p:sp>
      <p:sp>
        <p:nvSpPr>
          <p:cNvPr id="3" name="Rectangle 2"/>
          <p:cNvSpPr/>
          <p:nvPr/>
        </p:nvSpPr>
        <p:spPr>
          <a:xfrm>
            <a:off x="340949" y="2780928"/>
            <a:ext cx="8424936" cy="1477328"/>
          </a:xfrm>
          <a:prstGeom prst="rect">
            <a:avLst/>
          </a:prstGeom>
        </p:spPr>
        <p:txBody>
          <a:bodyPr wrap="square">
            <a:spAutoFit/>
          </a:bodyPr>
          <a:lstStyle/>
          <a:p>
            <a:pPr algn="just" rtl="1"/>
            <a:r>
              <a:rPr lang="ar-IQ" dirty="0"/>
              <a:t>تحتوي </a:t>
            </a:r>
            <a:r>
              <a:rPr lang="ar-IQ" dirty="0" smtClean="0"/>
              <a:t>الأنظمة المنفصلة </a:t>
            </a:r>
            <a:r>
              <a:rPr lang="ar-IQ" dirty="0"/>
              <a:t>على جهازين مركزيين: المكثف ، الموجود في الهواء الطلق ، والمبخر ، الموجود في الداخل. يتم توصيل الجهازين بواسطة قناة لخطوط التبريد والأسلاك. يحل هذا النظام بعض مشكلات الأنظمة أحادية المنطقة الصغيرة الحجم نظرا لأن موقع وتركيب مكيفات الهواء ذات النوافذ أو الوحدات أو السطح قد يؤثر على القيمة الجمالية والتصميم المعماري للمبنى. يمكن أن تحتوي أنظمة الانقسام على وحدة مكثف واحدة ومتصلة بوحدات مبخر متعددة لخدمة مناطق متعددة قدر الإمكان في ظل نفس الظروف أو ظروف بيئية مختلفة.</a:t>
            </a:r>
            <a:endParaRPr lang="en-US" dirty="0"/>
          </a:p>
        </p:txBody>
      </p:sp>
    </p:spTree>
    <p:extLst>
      <p:ext uri="{BB962C8B-B14F-4D97-AF65-F5344CB8AC3E}">
        <p14:creationId xmlns:p14="http://schemas.microsoft.com/office/powerpoint/2010/main" val="37373656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428605"/>
            <a:ext cx="864399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3600" dirty="0" smtClean="0">
                <a:latin typeface="Arial Black" pitchFamily="34" charset="0"/>
                <a:cs typeface="(AH) Manal Black" pitchFamily="2" charset="-78"/>
              </a:rPr>
              <a:t>HVAC</a:t>
            </a:r>
            <a:endParaRPr lang="en-US" sz="2400" b="1" dirty="0" smtClean="0">
              <a:latin typeface="Arial Black" pitchFamily="34" charset="0"/>
              <a:cs typeface="(AH) Manal Black" pitchFamily="2" charset="-78"/>
            </a:endParaRPr>
          </a:p>
        </p:txBody>
      </p:sp>
      <p:sp>
        <p:nvSpPr>
          <p:cNvPr id="5" name="TextBox 4"/>
          <p:cNvSpPr txBox="1"/>
          <p:nvPr/>
        </p:nvSpPr>
        <p:spPr>
          <a:xfrm>
            <a:off x="568357" y="2930878"/>
            <a:ext cx="7992888" cy="523220"/>
          </a:xfrm>
          <a:prstGeom prst="rect">
            <a:avLst/>
          </a:prstGeom>
          <a:noFill/>
        </p:spPr>
        <p:txBody>
          <a:bodyPr wrap="square" rtlCol="1">
            <a:spAutoFit/>
          </a:bodyPr>
          <a:lstStyle/>
          <a:p>
            <a:pPr rtl="1"/>
            <a:r>
              <a:rPr lang="en-US" sz="2800" dirty="0" smtClean="0">
                <a:cs typeface="(AH) Manal Black" pitchFamily="2" charset="-78"/>
              </a:rPr>
              <a:t>Next lecture: </a:t>
            </a:r>
            <a:r>
              <a:rPr lang="en-US" sz="2800" b="1" dirty="0" smtClean="0"/>
              <a:t>DUCTING DESIGN</a:t>
            </a:r>
            <a:endParaRPr lang="ar-IQ" sz="2800" dirty="0">
              <a:cs typeface="(AH) Manal Black" pitchFamily="2" charset="-78"/>
            </a:endParaRPr>
          </a:p>
        </p:txBody>
      </p:sp>
      <p:sp>
        <p:nvSpPr>
          <p:cNvPr id="6" name="TextBox 5"/>
          <p:cNvSpPr txBox="1"/>
          <p:nvPr/>
        </p:nvSpPr>
        <p:spPr>
          <a:xfrm>
            <a:off x="2207168" y="4036418"/>
            <a:ext cx="4680520" cy="1015663"/>
          </a:xfrm>
          <a:prstGeom prst="rect">
            <a:avLst/>
          </a:prstGeom>
          <a:noFill/>
        </p:spPr>
        <p:txBody>
          <a:bodyPr wrap="square" rtlCol="1">
            <a:spAutoFit/>
          </a:bodyPr>
          <a:lstStyle/>
          <a:p>
            <a:r>
              <a:rPr lang="en-US" sz="6000" dirty="0" smtClean="0">
                <a:latin typeface="Hacen Extender X-Slant" pitchFamily="2" charset="-78"/>
                <a:cs typeface="Hacen Extender X-Slant" pitchFamily="2" charset="-78"/>
              </a:rPr>
              <a:t>Thank you very muc</a:t>
            </a:r>
            <a:r>
              <a:rPr lang="en-US" sz="6000" dirty="0">
                <a:latin typeface="Hacen Extender X-Slant" pitchFamily="2" charset="-78"/>
                <a:cs typeface="Hacen Extender X-Slant" pitchFamily="2" charset="-78"/>
              </a:rPr>
              <a:t>h</a:t>
            </a:r>
            <a:endParaRPr lang="ar-IQ" sz="6000" dirty="0" smtClean="0">
              <a:latin typeface="Hacen Extender X-Slant" pitchFamily="2" charset="-78"/>
              <a:cs typeface="Hacen Extender X-Slant" pitchFamily="2" charset="-78"/>
            </a:endParaRPr>
          </a:p>
        </p:txBody>
      </p:sp>
      <p:sp>
        <p:nvSpPr>
          <p:cNvPr id="7" name="TextBox 6"/>
          <p:cNvSpPr txBox="1"/>
          <p:nvPr/>
        </p:nvSpPr>
        <p:spPr>
          <a:xfrm>
            <a:off x="550984" y="1287924"/>
            <a:ext cx="7992888" cy="892552"/>
          </a:xfrm>
          <a:prstGeom prst="rect">
            <a:avLst/>
          </a:prstGeom>
          <a:noFill/>
        </p:spPr>
        <p:txBody>
          <a:bodyPr wrap="square" rtlCol="1">
            <a:spAutoFit/>
          </a:bodyPr>
          <a:lstStyle/>
          <a:p>
            <a:pPr rtl="1"/>
            <a:r>
              <a:rPr lang="en-US" sz="2800" b="1" dirty="0" err="1" smtClean="0">
                <a:cs typeface="(AH) Manal Black" pitchFamily="2" charset="-78"/>
              </a:rPr>
              <a:t>Reference</a:t>
            </a:r>
            <a:r>
              <a:rPr lang="en-US" sz="2800" dirty="0" err="1" smtClean="0">
                <a:cs typeface="(AH) Manal Black" pitchFamily="2" charset="-78"/>
              </a:rPr>
              <a:t>:</a:t>
            </a:r>
            <a:r>
              <a:rPr lang="en-US" sz="2800" b="1" dirty="0" err="1" smtClean="0"/>
              <a:t>Types</a:t>
            </a:r>
            <a:r>
              <a:rPr lang="en-US" sz="2800" b="1" dirty="0" smtClean="0"/>
              <a:t> </a:t>
            </a:r>
            <a:r>
              <a:rPr lang="en-US" sz="2800" b="1" dirty="0"/>
              <a:t>of HVAC </a:t>
            </a:r>
            <a:r>
              <a:rPr lang="en-US" sz="2800" b="1" dirty="0" smtClean="0"/>
              <a:t>Systems</a:t>
            </a:r>
          </a:p>
          <a:p>
            <a:pPr rtl="1"/>
            <a:r>
              <a:rPr lang="en-US" sz="2400" dirty="0" smtClean="0"/>
              <a:t>                          </a:t>
            </a:r>
            <a:r>
              <a:rPr lang="en-US" sz="2400" dirty="0" err="1" smtClean="0"/>
              <a:t>Shaimaa</a:t>
            </a:r>
            <a:r>
              <a:rPr lang="en-US" sz="2400" dirty="0" smtClean="0"/>
              <a:t> </a:t>
            </a:r>
            <a:r>
              <a:rPr lang="en-US" sz="2400" dirty="0" err="1"/>
              <a:t>Seyam</a:t>
            </a:r>
            <a:endParaRPr lang="ar-IQ" sz="2400" dirty="0">
              <a:solidFill>
                <a:schemeClr val="tx2"/>
              </a:solidFill>
              <a:cs typeface="(AH) Manal Black" pitchFamily="2" charset="-78"/>
            </a:endParaRPr>
          </a:p>
        </p:txBody>
      </p:sp>
    </p:spTree>
    <p:extLst>
      <p:ext uri="{BB962C8B-B14F-4D97-AF65-F5344CB8AC3E}">
        <p14:creationId xmlns:p14="http://schemas.microsoft.com/office/powerpoint/2010/main" val="3325485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282" y="908720"/>
            <a:ext cx="8630270" cy="4801314"/>
          </a:xfrm>
          <a:prstGeom prst="rect">
            <a:avLst/>
          </a:prstGeom>
        </p:spPr>
        <p:txBody>
          <a:bodyPr wrap="square">
            <a:spAutoFit/>
          </a:bodyPr>
          <a:lstStyle/>
          <a:p>
            <a:pPr algn="r" rtl="1"/>
            <a:r>
              <a:rPr lang="ar-IQ" dirty="0"/>
              <a:t>المكونات أو المعدات الأساسية لنظام التدفئة والتهوية وتكييف الهواء الذي يوفر الهواء المكيف لتلبية الراحة الحرارية </a:t>
            </a:r>
            <a:r>
              <a:rPr lang="ar-IQ" dirty="0" smtClean="0"/>
              <a:t>للفضاء وشاغليه وتحقيق </a:t>
            </a:r>
            <a:r>
              <a:rPr lang="ar-IQ" dirty="0"/>
              <a:t>جودة الهواء الداخلي </a:t>
            </a:r>
            <a:r>
              <a:rPr lang="ar-IQ" dirty="0" smtClean="0"/>
              <a:t>تتضمن ما يلي:</a:t>
            </a:r>
          </a:p>
          <a:p>
            <a:pPr algn="r" rtl="1"/>
            <a:r>
              <a:rPr lang="ar-IQ" dirty="0" smtClean="0"/>
              <a:t> </a:t>
            </a:r>
            <a:r>
              <a:rPr lang="ar-IQ" dirty="0"/>
              <a:t>أ. </a:t>
            </a:r>
            <a:r>
              <a:rPr lang="ar-IQ" dirty="0" smtClean="0"/>
              <a:t>صندوق خلط الهواء </a:t>
            </a:r>
            <a:r>
              <a:rPr lang="ar-IQ" dirty="0"/>
              <a:t>والتحكم في الهواء </a:t>
            </a:r>
            <a:r>
              <a:rPr lang="ar-IQ" dirty="0" smtClean="0"/>
              <a:t>الخارجي</a:t>
            </a:r>
          </a:p>
          <a:p>
            <a:pPr algn="r" rtl="1"/>
            <a:r>
              <a:rPr lang="ar-IQ" dirty="0" smtClean="0"/>
              <a:t> </a:t>
            </a:r>
            <a:r>
              <a:rPr lang="ar-IQ" dirty="0"/>
              <a:t>ب. فلتر </a:t>
            </a:r>
            <a:r>
              <a:rPr lang="ar-IQ" dirty="0" smtClean="0"/>
              <a:t>الهواء</a:t>
            </a:r>
          </a:p>
          <a:p>
            <a:pPr algn="r" rtl="1"/>
            <a:r>
              <a:rPr lang="ar-IQ" dirty="0" smtClean="0"/>
              <a:t> </a:t>
            </a:r>
            <a:r>
              <a:rPr lang="ar-IQ" dirty="0"/>
              <a:t>ج. </a:t>
            </a:r>
            <a:r>
              <a:rPr lang="ar-IQ" dirty="0" smtClean="0"/>
              <a:t>مروحة</a:t>
            </a:r>
            <a:r>
              <a:rPr lang="en-US" dirty="0" smtClean="0"/>
              <a:t> </a:t>
            </a:r>
            <a:r>
              <a:rPr lang="ar-IQ" dirty="0" smtClean="0"/>
              <a:t>تجهيز</a:t>
            </a:r>
            <a:endParaRPr lang="ar-IQ" dirty="0" smtClean="0"/>
          </a:p>
          <a:p>
            <a:pPr algn="r" rtl="1"/>
            <a:r>
              <a:rPr lang="ar-IQ" dirty="0" smtClean="0"/>
              <a:t> </a:t>
            </a:r>
            <a:r>
              <a:rPr lang="ar-IQ" dirty="0"/>
              <a:t>د. مراوح العادم أو الإغاثة ومنفذ الهواء </a:t>
            </a:r>
            <a:endParaRPr lang="ar-IQ" dirty="0" smtClean="0"/>
          </a:p>
          <a:p>
            <a:pPr algn="r" rtl="1"/>
            <a:r>
              <a:rPr lang="ar-IQ" dirty="0" smtClean="0"/>
              <a:t>هـ. </a:t>
            </a:r>
            <a:r>
              <a:rPr lang="en-US" dirty="0" smtClean="0"/>
              <a:t> </a:t>
            </a:r>
            <a:r>
              <a:rPr lang="ar-IQ" dirty="0"/>
              <a:t>مدخول الهواء في الهواء </a:t>
            </a:r>
            <a:r>
              <a:rPr lang="ar-IQ" dirty="0" smtClean="0"/>
              <a:t>الطلق</a:t>
            </a:r>
          </a:p>
          <a:p>
            <a:pPr algn="r" rtl="1"/>
            <a:r>
              <a:rPr lang="ar-IQ" dirty="0" smtClean="0"/>
              <a:t> </a:t>
            </a:r>
            <a:r>
              <a:rPr lang="ar-IQ" dirty="0"/>
              <a:t>و. </a:t>
            </a:r>
            <a:r>
              <a:rPr lang="ar-IQ" dirty="0" smtClean="0"/>
              <a:t>القنوات</a:t>
            </a:r>
          </a:p>
          <a:p>
            <a:pPr algn="r" rtl="1"/>
            <a:r>
              <a:rPr lang="ar-IQ" dirty="0" smtClean="0"/>
              <a:t> </a:t>
            </a:r>
            <a:r>
              <a:rPr lang="ar-IQ" dirty="0"/>
              <a:t>ز. الأجهزة </a:t>
            </a:r>
            <a:r>
              <a:rPr lang="ar-IQ" dirty="0" smtClean="0"/>
              <a:t>الطرفية</a:t>
            </a:r>
          </a:p>
          <a:p>
            <a:pPr algn="r" rtl="1"/>
            <a:r>
              <a:rPr lang="ar-IQ" dirty="0" smtClean="0"/>
              <a:t> </a:t>
            </a:r>
            <a:r>
              <a:rPr lang="ar-IQ" dirty="0"/>
              <a:t>ح. عودة نظام </a:t>
            </a:r>
            <a:r>
              <a:rPr lang="ar-IQ" dirty="0" smtClean="0"/>
              <a:t>الهواء</a:t>
            </a:r>
          </a:p>
          <a:p>
            <a:pPr algn="r" rtl="1"/>
            <a:r>
              <a:rPr lang="ar-IQ" dirty="0" smtClean="0"/>
              <a:t> ط. لفائف </a:t>
            </a:r>
            <a:r>
              <a:rPr lang="ar-IQ" dirty="0"/>
              <a:t>التدفئة والتبريد </a:t>
            </a:r>
            <a:endParaRPr lang="ar-IQ" dirty="0" smtClean="0"/>
          </a:p>
          <a:p>
            <a:pPr algn="r" rtl="1"/>
            <a:r>
              <a:rPr lang="ar-IQ" dirty="0" smtClean="0"/>
              <a:t>ي. </a:t>
            </a:r>
            <a:r>
              <a:rPr lang="en-US" dirty="0" smtClean="0"/>
              <a:t> </a:t>
            </a:r>
            <a:r>
              <a:rPr lang="ar-IQ" dirty="0"/>
              <a:t>وحدة تدفئة أو تبريد قائمة </a:t>
            </a:r>
            <a:r>
              <a:rPr lang="ar-IQ" dirty="0" smtClean="0"/>
              <a:t>بذاتها</a:t>
            </a:r>
          </a:p>
          <a:p>
            <a:pPr algn="r" rtl="1"/>
            <a:r>
              <a:rPr lang="ar-IQ" dirty="0" smtClean="0"/>
              <a:t>ك. </a:t>
            </a:r>
            <a:r>
              <a:rPr lang="en-US" dirty="0" smtClean="0"/>
              <a:t> </a:t>
            </a:r>
            <a:r>
              <a:rPr lang="ar-IQ" dirty="0"/>
              <a:t>برج التبريد </a:t>
            </a:r>
            <a:endParaRPr lang="ar-IQ" dirty="0" smtClean="0"/>
          </a:p>
          <a:p>
            <a:pPr algn="r" rtl="1"/>
            <a:r>
              <a:rPr lang="ar-IQ" dirty="0" smtClean="0"/>
              <a:t>ل. المرجل</a:t>
            </a:r>
          </a:p>
          <a:p>
            <a:pPr algn="r" rtl="1"/>
            <a:r>
              <a:rPr lang="ar-IQ" dirty="0" smtClean="0"/>
              <a:t> </a:t>
            </a:r>
            <a:r>
              <a:rPr lang="ar-IQ" dirty="0"/>
              <a:t>م. </a:t>
            </a:r>
            <a:r>
              <a:rPr lang="ar-IQ" dirty="0" smtClean="0"/>
              <a:t>التحكم</a:t>
            </a:r>
          </a:p>
          <a:p>
            <a:pPr algn="r" rtl="1"/>
            <a:r>
              <a:rPr lang="ar-IQ" dirty="0" smtClean="0"/>
              <a:t> </a:t>
            </a:r>
            <a:r>
              <a:rPr lang="ar-IQ" dirty="0"/>
              <a:t>ن. مبرد المياه </a:t>
            </a:r>
            <a:endParaRPr lang="ar-IQ" dirty="0" smtClean="0"/>
          </a:p>
          <a:p>
            <a:pPr algn="r" rtl="1"/>
            <a:r>
              <a:rPr lang="ar-IQ" dirty="0" smtClean="0"/>
              <a:t>س</a:t>
            </a:r>
            <a:r>
              <a:rPr lang="ar-IQ" dirty="0"/>
              <a:t>. معدات الترطيب وإزالة الرطوبة</a:t>
            </a:r>
            <a:endParaRPr lang="en-US" dirty="0"/>
          </a:p>
        </p:txBody>
      </p:sp>
      <p:sp>
        <p:nvSpPr>
          <p:cNvPr id="5" name="TextBox 4"/>
          <p:cNvSpPr txBox="1"/>
          <p:nvPr/>
        </p:nvSpPr>
        <p:spPr>
          <a:xfrm>
            <a:off x="258882" y="260648"/>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BASIC COMPONENTS OF AN HVAC SYSTEM</a:t>
            </a:r>
            <a:endParaRPr lang="en-US" sz="2400" dirty="0">
              <a:latin typeface="Arial Black" pitchFamily="34" charset="0"/>
              <a:cs typeface="(AH) Manal Black" pitchFamily="2" charset="-78"/>
            </a:endParaRPr>
          </a:p>
        </p:txBody>
      </p:sp>
    </p:spTree>
    <p:extLst>
      <p:ext uri="{BB962C8B-B14F-4D97-AF65-F5344CB8AC3E}">
        <p14:creationId xmlns:p14="http://schemas.microsoft.com/office/powerpoint/2010/main" val="2714921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SYSTEMS                    </a:t>
            </a:r>
          </a:p>
        </p:txBody>
      </p:sp>
      <p:sp>
        <p:nvSpPr>
          <p:cNvPr id="2" name="Rectangle 1"/>
          <p:cNvSpPr/>
          <p:nvPr/>
        </p:nvSpPr>
        <p:spPr>
          <a:xfrm>
            <a:off x="238282" y="908720"/>
            <a:ext cx="8630270" cy="1754326"/>
          </a:xfrm>
          <a:prstGeom prst="rect">
            <a:avLst/>
          </a:prstGeom>
        </p:spPr>
        <p:txBody>
          <a:bodyPr wrap="square">
            <a:spAutoFit/>
          </a:bodyPr>
          <a:lstStyle/>
          <a:p>
            <a:pPr algn="just"/>
            <a:r>
              <a:rPr lang="en-US" dirty="0" smtClean="0"/>
              <a:t>The majority </a:t>
            </a:r>
            <a:r>
              <a:rPr lang="en-US" dirty="0"/>
              <a:t>of the air is drawn from the space, mixed with outside ventilation </a:t>
            </a:r>
            <a:r>
              <a:rPr lang="en-US" dirty="0" smtClean="0"/>
              <a:t>air and </a:t>
            </a:r>
            <a:r>
              <a:rPr lang="en-US" dirty="0"/>
              <a:t>then conditioned before being blown back into the space.</a:t>
            </a:r>
          </a:p>
          <a:p>
            <a:pPr algn="just"/>
            <a:r>
              <a:rPr lang="en-US" dirty="0" smtClean="0"/>
              <a:t>Air-conditioning </a:t>
            </a:r>
            <a:r>
              <a:rPr lang="en-US" dirty="0"/>
              <a:t>systems are designed </a:t>
            </a:r>
            <a:r>
              <a:rPr lang="en-US" dirty="0" smtClean="0"/>
              <a:t>to meet </a:t>
            </a:r>
            <a:r>
              <a:rPr lang="en-US" dirty="0"/>
              <a:t>a variety of objectives. In many commercial and institutional </a:t>
            </a:r>
            <a:r>
              <a:rPr lang="en-US" dirty="0" smtClean="0"/>
              <a:t>systems, the </a:t>
            </a:r>
            <a:r>
              <a:rPr lang="en-US" dirty="0"/>
              <a:t>ratio of outside ventilation air to return air typically varies from 15% </a:t>
            </a:r>
            <a:r>
              <a:rPr lang="en-US" dirty="0" smtClean="0"/>
              <a:t>to 25</a:t>
            </a:r>
            <a:r>
              <a:rPr lang="en-US" dirty="0"/>
              <a:t>% of outside air. There are, however, systems which provide 100% </a:t>
            </a:r>
            <a:r>
              <a:rPr lang="en-US" dirty="0" smtClean="0"/>
              <a:t>outside air </a:t>
            </a:r>
            <a:r>
              <a:rPr lang="en-US" dirty="0"/>
              <a:t>with zero </a:t>
            </a:r>
            <a:r>
              <a:rPr lang="en-US" dirty="0" smtClean="0"/>
              <a:t>recirculation. </a:t>
            </a:r>
            <a:endParaRPr lang="en-US" dirty="0"/>
          </a:p>
        </p:txBody>
      </p:sp>
      <p:sp>
        <p:nvSpPr>
          <p:cNvPr id="3" name="Rectangle 2"/>
          <p:cNvSpPr/>
          <p:nvPr/>
        </p:nvSpPr>
        <p:spPr>
          <a:xfrm>
            <a:off x="224554" y="3501008"/>
            <a:ext cx="8487398" cy="1631216"/>
          </a:xfrm>
          <a:prstGeom prst="rect">
            <a:avLst/>
          </a:prstGeom>
        </p:spPr>
        <p:txBody>
          <a:bodyPr wrap="square">
            <a:spAutoFit/>
          </a:bodyPr>
          <a:lstStyle/>
          <a:p>
            <a:pPr algn="justLow" rtl="1"/>
            <a:r>
              <a:rPr lang="ar-IQ" sz="2000" dirty="0"/>
              <a:t>يتم سحب غالبية الهواء من الفضاء ، ويخلط مع هواء التهوية الخارجي ثم يتم تكييفه قبل أن يتم نفخه مرة أخرى في الفضاء. تم تصميم أنظمة تكييف الهواء لتلبية مجموعة متنوعة من الأهداف. في العديد من الأنظمة التجارية والمؤسسية ، تتراوح نسبة هواء التهوية الخارجي إلى الهواء العائد عادة من 15٪ إلى 25٪ من الهواء الخارجي. ومع ذلك ، هناك أنظمة توفر الهواء الخارجي بنسبة 100٪ مع عدم إعادة التدوير. </a:t>
            </a:r>
            <a:endParaRPr lang="en-US" sz="2000" dirty="0"/>
          </a:p>
        </p:txBody>
      </p:sp>
    </p:spTree>
    <p:extLst>
      <p:ext uri="{BB962C8B-B14F-4D97-AF65-F5344CB8AC3E}">
        <p14:creationId xmlns:p14="http://schemas.microsoft.com/office/powerpoint/2010/main" val="3760817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a:t>
            </a:r>
            <a:r>
              <a:rPr lang="en-US" sz="2400" b="1" dirty="0" smtClean="0"/>
              <a:t> </a:t>
            </a:r>
            <a:r>
              <a:rPr lang="en-US" sz="2400" dirty="0" smtClean="0">
                <a:latin typeface="Arial Black" pitchFamily="34" charset="0"/>
                <a:cs typeface="(AH) Manal Black" pitchFamily="2" charset="-78"/>
              </a:rPr>
              <a:t>SYSTEM</a:t>
            </a:r>
            <a:r>
              <a:rPr lang="en-US" sz="2400" b="1" dirty="0" smtClean="0"/>
              <a:t> </a:t>
            </a:r>
            <a:r>
              <a:rPr lang="en-US" sz="2400" dirty="0" smtClean="0">
                <a:latin typeface="Arial Black" pitchFamily="34" charset="0"/>
                <a:cs typeface="(AH) Manal Black" pitchFamily="2" charset="-78"/>
              </a:rPr>
              <a:t>REQUIREMENTS                  primary</a:t>
            </a:r>
            <a:endParaRPr lang="en-US" sz="2400" dirty="0">
              <a:latin typeface="Arial Black" pitchFamily="34" charset="0"/>
              <a:cs typeface="(AH) Manal Black" pitchFamily="2" charset="-78"/>
            </a:endParaRPr>
          </a:p>
        </p:txBody>
      </p:sp>
      <p:sp>
        <p:nvSpPr>
          <p:cNvPr id="2" name="Rectangle 1"/>
          <p:cNvSpPr/>
          <p:nvPr/>
        </p:nvSpPr>
        <p:spPr>
          <a:xfrm>
            <a:off x="238282" y="908720"/>
            <a:ext cx="8630270" cy="2062103"/>
          </a:xfrm>
          <a:prstGeom prst="rect">
            <a:avLst/>
          </a:prstGeom>
        </p:spPr>
        <p:txBody>
          <a:bodyPr wrap="square">
            <a:spAutoFit/>
          </a:bodyPr>
          <a:lstStyle/>
          <a:p>
            <a:pPr algn="just"/>
            <a:r>
              <a:rPr lang="en-US" sz="1600" dirty="0"/>
              <a:t>Four requirements are the bases for any HVAC </a:t>
            </a:r>
            <a:r>
              <a:rPr lang="en-US" sz="1600" dirty="0" smtClean="0"/>
              <a:t>systems. </a:t>
            </a:r>
            <a:r>
              <a:rPr lang="en-US" sz="1600" dirty="0"/>
              <a:t>They need primary </a:t>
            </a:r>
            <a:r>
              <a:rPr lang="en-US" sz="1600" dirty="0" smtClean="0"/>
              <a:t>equipment, space </a:t>
            </a:r>
            <a:r>
              <a:rPr lang="en-US" sz="1600" dirty="0"/>
              <a:t>requirement, air distribution, and piping, as shown in </a:t>
            </a:r>
            <a:r>
              <a:rPr lang="en-US" sz="1600" b="1" dirty="0" smtClean="0"/>
              <a:t>Figure below</a:t>
            </a:r>
            <a:r>
              <a:rPr lang="en-US" sz="1600" dirty="0" smtClean="0"/>
              <a:t>.</a:t>
            </a:r>
            <a:endParaRPr lang="en-US" sz="1600" dirty="0"/>
          </a:p>
          <a:p>
            <a:pPr algn="just"/>
            <a:r>
              <a:rPr lang="en-US" sz="1600" dirty="0"/>
              <a:t>Primary equipment includes heating equipment such as steam boilers and hot water </a:t>
            </a:r>
            <a:r>
              <a:rPr lang="en-US" sz="1600" dirty="0" smtClean="0"/>
              <a:t>boilers to </a:t>
            </a:r>
            <a:r>
              <a:rPr lang="en-US" sz="1600" dirty="0"/>
              <a:t>heat buildings or spaces, air delivery equipment as packaged equipment to </a:t>
            </a:r>
            <a:r>
              <a:rPr lang="en-US" sz="1600" dirty="0" smtClean="0"/>
              <a:t>deliver conditioned </a:t>
            </a:r>
            <a:r>
              <a:rPr lang="en-US" sz="1600" dirty="0"/>
              <a:t>ventilation air by using centrifugal fans, axial fans, and plug or plenum fans, </a:t>
            </a:r>
            <a:r>
              <a:rPr lang="en-US" sz="1600" dirty="0" smtClean="0"/>
              <a:t>and refrigeration </a:t>
            </a:r>
            <a:r>
              <a:rPr lang="en-US" sz="1600" dirty="0"/>
              <a:t>equipment that delivers cooled or conditioned air into space. It includes </a:t>
            </a:r>
            <a:r>
              <a:rPr lang="en-US" sz="1600" dirty="0" smtClean="0"/>
              <a:t>cooling coils </a:t>
            </a:r>
            <a:r>
              <a:rPr lang="en-US" sz="1600" dirty="0"/>
              <a:t>based on water from water chillers or refrigerants from a refrigeration </a:t>
            </a:r>
            <a:r>
              <a:rPr lang="en-US" sz="1600" dirty="0" smtClean="0"/>
              <a:t>process. Space </a:t>
            </a:r>
            <a:r>
              <a:rPr lang="en-US" sz="1600" dirty="0"/>
              <a:t>requirement is essential in shaping an HVAC system to be central or local. It </a:t>
            </a:r>
            <a:r>
              <a:rPr lang="en-US" sz="1600" dirty="0" smtClean="0"/>
              <a:t>requires five </a:t>
            </a:r>
            <a:r>
              <a:rPr lang="en-US" sz="1600" dirty="0"/>
              <a:t>facilities as the following:</a:t>
            </a:r>
          </a:p>
        </p:txBody>
      </p:sp>
      <p:sp>
        <p:nvSpPr>
          <p:cNvPr id="5" name="Rectangle 4"/>
          <p:cNvSpPr/>
          <p:nvPr/>
        </p:nvSpPr>
        <p:spPr>
          <a:xfrm>
            <a:off x="224554" y="3429000"/>
            <a:ext cx="8630270" cy="1569660"/>
          </a:xfrm>
          <a:prstGeom prst="rect">
            <a:avLst/>
          </a:prstGeom>
        </p:spPr>
        <p:txBody>
          <a:bodyPr wrap="square">
            <a:spAutoFit/>
          </a:bodyPr>
          <a:lstStyle/>
          <a:p>
            <a:pPr algn="justLow" rtl="1"/>
            <a:r>
              <a:rPr lang="ar-IQ" sz="1600" dirty="0" smtClean="0"/>
              <a:t>تتضمن أنظمة </a:t>
            </a:r>
            <a:r>
              <a:rPr lang="en-US" sz="1600" dirty="0"/>
              <a:t>HVAC </a:t>
            </a:r>
            <a:r>
              <a:rPr lang="ar-IQ" sz="1600" dirty="0"/>
              <a:t> </a:t>
            </a:r>
            <a:r>
              <a:rPr lang="ar-IQ" sz="1600" dirty="0" smtClean="0"/>
              <a:t>اربعة متطلبات اساسية. معدات </a:t>
            </a:r>
            <a:r>
              <a:rPr lang="ar-IQ" sz="1600" dirty="0"/>
              <a:t>أولية، ومتطلبات </a:t>
            </a:r>
            <a:r>
              <a:rPr lang="ar-IQ" sz="1600" dirty="0" smtClean="0"/>
              <a:t>المساحة</a:t>
            </a:r>
            <a:r>
              <a:rPr lang="ar-IQ" sz="1600" dirty="0"/>
              <a:t>، وتوزيع الهواء، والأنابيب، كما هو مبين في الشكل أدناه. تشمل المعدات الأولية معدات التدفئة مثل </a:t>
            </a:r>
            <a:r>
              <a:rPr lang="ar-IQ" sz="1600" dirty="0" smtClean="0"/>
              <a:t>المراجل </a:t>
            </a:r>
            <a:r>
              <a:rPr lang="ar-IQ" sz="1600" dirty="0"/>
              <a:t>البخارية وغلايات الماء الساخن لتسخين المباني أو </a:t>
            </a:r>
            <a:r>
              <a:rPr lang="ar-IQ" sz="1600" dirty="0" smtClean="0"/>
              <a:t>الفضاءات </a:t>
            </a:r>
            <a:r>
              <a:rPr lang="ar-IQ" sz="1600" dirty="0"/>
              <a:t>، ومعدات توصيل الهواء كمعدات </a:t>
            </a:r>
            <a:r>
              <a:rPr lang="en-US" sz="1600" dirty="0" smtClean="0"/>
              <a:t>package</a:t>
            </a:r>
            <a:r>
              <a:rPr lang="ar-IQ" sz="1600" dirty="0" smtClean="0"/>
              <a:t> </a:t>
            </a:r>
            <a:r>
              <a:rPr lang="ar-IQ" sz="1600" dirty="0"/>
              <a:t>لتوصيل </a:t>
            </a:r>
            <a:r>
              <a:rPr lang="ar-IQ" sz="1600" dirty="0" smtClean="0"/>
              <a:t>هواء </a:t>
            </a:r>
            <a:r>
              <a:rPr lang="ar-IQ" sz="1600" dirty="0"/>
              <a:t>التهوية المكيف باستخدام مراوح الطرد المركزي ، والمراوح المحورية ، ومراوح القابس أو الجلسة </a:t>
            </a:r>
            <a:r>
              <a:rPr lang="ar-IQ" sz="1600" dirty="0" smtClean="0"/>
              <a:t>، </a:t>
            </a:r>
            <a:r>
              <a:rPr lang="ar-IQ" sz="1600" dirty="0"/>
              <a:t>ومعدات التبريد التي توفر الهواء المبرد أو المكيف إلى الفضاء. ويشمل </a:t>
            </a:r>
            <a:r>
              <a:rPr lang="ar-IQ" sz="1600" dirty="0" smtClean="0"/>
              <a:t>ملفات </a:t>
            </a:r>
            <a:r>
              <a:rPr lang="ar-IQ" sz="1600" dirty="0"/>
              <a:t>التبريد على أساس المياه من مبردات المياه أو المبردات من عملية التبريد. متطلبات المساحة ضرورية في تشكيل نظام التدفئة والتهوية وتكييف الهواء ليكون مركزيا أو محليا. ويتطلب خمسة مرافق على النحو التالي:</a:t>
            </a:r>
            <a:endParaRPr lang="en-US" sz="1600" dirty="0"/>
          </a:p>
        </p:txBody>
      </p:sp>
    </p:spTree>
    <p:extLst>
      <p:ext uri="{BB962C8B-B14F-4D97-AF65-F5344CB8AC3E}">
        <p14:creationId xmlns:p14="http://schemas.microsoft.com/office/powerpoint/2010/main" val="1499213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a:latin typeface="Arial Black" pitchFamily="34" charset="0"/>
                <a:cs typeface="(AH) Manal Black" pitchFamily="2" charset="-78"/>
              </a:rPr>
              <a:t>HVAC</a:t>
            </a:r>
            <a:r>
              <a:rPr lang="en-US" sz="2400" b="1" dirty="0"/>
              <a:t> </a:t>
            </a:r>
            <a:r>
              <a:rPr lang="en-US" sz="2400" dirty="0">
                <a:latin typeface="Arial Black" pitchFamily="34" charset="0"/>
                <a:cs typeface="(AH) Manal Black" pitchFamily="2" charset="-78"/>
              </a:rPr>
              <a:t>SYSTEM</a:t>
            </a:r>
            <a:r>
              <a:rPr lang="en-US" sz="2400" b="1" dirty="0"/>
              <a:t> </a:t>
            </a:r>
            <a:r>
              <a:rPr lang="en-US" sz="2400" dirty="0">
                <a:latin typeface="Arial Black" pitchFamily="34" charset="0"/>
                <a:cs typeface="(AH) Manal Black" pitchFamily="2" charset="-78"/>
              </a:rPr>
              <a:t>REQUIREMENTS</a:t>
            </a:r>
          </a:p>
        </p:txBody>
      </p:sp>
      <p:pic>
        <p:nvPicPr>
          <p:cNvPr id="3" name="Picture 2"/>
          <p:cNvPicPr>
            <a:picLocks noChangeAspect="1"/>
          </p:cNvPicPr>
          <p:nvPr/>
        </p:nvPicPr>
        <p:blipFill>
          <a:blip r:embed="rId2"/>
          <a:stretch>
            <a:fillRect/>
          </a:stretch>
        </p:blipFill>
        <p:spPr>
          <a:xfrm>
            <a:off x="418103" y="872450"/>
            <a:ext cx="8114337" cy="5358283"/>
          </a:xfrm>
          <a:prstGeom prst="rect">
            <a:avLst/>
          </a:prstGeom>
        </p:spPr>
      </p:pic>
    </p:spTree>
    <p:extLst>
      <p:ext uri="{BB962C8B-B14F-4D97-AF65-F5344CB8AC3E}">
        <p14:creationId xmlns:p14="http://schemas.microsoft.com/office/powerpoint/2010/main" val="3608397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a:latin typeface="Arial Black" pitchFamily="34" charset="0"/>
                <a:cs typeface="(AH) Manal Black" pitchFamily="2" charset="-78"/>
              </a:rPr>
              <a:t>HVAC</a:t>
            </a:r>
            <a:r>
              <a:rPr lang="en-US" sz="2400" b="1" dirty="0"/>
              <a:t> </a:t>
            </a:r>
            <a:r>
              <a:rPr lang="en-US" sz="2400" dirty="0">
                <a:latin typeface="Arial Black" pitchFamily="34" charset="0"/>
                <a:cs typeface="(AH) Manal Black" pitchFamily="2" charset="-78"/>
              </a:rPr>
              <a:t>SYSTEM</a:t>
            </a:r>
            <a:r>
              <a:rPr lang="en-US" sz="2400" b="1" dirty="0"/>
              <a:t> </a:t>
            </a:r>
            <a:r>
              <a:rPr lang="en-US" sz="2400" dirty="0" smtClean="0">
                <a:latin typeface="Arial Black" pitchFamily="34" charset="0"/>
                <a:cs typeface="(AH) Manal Black" pitchFamily="2" charset="-78"/>
              </a:rPr>
              <a:t>REQUIREMENTS                      space</a:t>
            </a:r>
            <a:endParaRPr lang="en-US" sz="2400" dirty="0">
              <a:latin typeface="Arial Black" pitchFamily="34" charset="0"/>
              <a:cs typeface="(AH) Manal Black" pitchFamily="2" charset="-78"/>
            </a:endParaRPr>
          </a:p>
        </p:txBody>
      </p:sp>
      <p:sp>
        <p:nvSpPr>
          <p:cNvPr id="2" name="Rectangle 1"/>
          <p:cNvSpPr/>
          <p:nvPr/>
        </p:nvSpPr>
        <p:spPr>
          <a:xfrm>
            <a:off x="238282" y="662913"/>
            <a:ext cx="8726206" cy="6278642"/>
          </a:xfrm>
          <a:prstGeom prst="rect">
            <a:avLst/>
          </a:prstGeom>
        </p:spPr>
        <p:txBody>
          <a:bodyPr wrap="square">
            <a:spAutoFit/>
          </a:bodyPr>
          <a:lstStyle/>
          <a:p>
            <a:pPr algn="just"/>
            <a:r>
              <a:rPr lang="en-US" sz="1600" b="1" dirty="0"/>
              <a:t>a. </a:t>
            </a:r>
            <a:r>
              <a:rPr lang="en-US" sz="1600" dirty="0"/>
              <a:t>Equipment rooms: since the total mechanical and electrical space requirements </a:t>
            </a:r>
            <a:r>
              <a:rPr lang="en-US" sz="1600" dirty="0" smtClean="0"/>
              <a:t>range between </a:t>
            </a:r>
            <a:r>
              <a:rPr lang="en-US" sz="1600" dirty="0"/>
              <a:t>4 and 9% of the gross building area. It is preferable to be centrally located </a:t>
            </a:r>
            <a:r>
              <a:rPr lang="en-US" sz="1600" dirty="0" smtClean="0"/>
              <a:t>in the </a:t>
            </a:r>
            <a:r>
              <a:rPr lang="en-US" sz="1600" dirty="0"/>
              <a:t>building to reduce the long duct, pipe, and conduit runs and sizes, to simplify </a:t>
            </a:r>
            <a:r>
              <a:rPr lang="en-US" sz="1600" dirty="0" smtClean="0"/>
              <a:t>shaft layouts</a:t>
            </a:r>
            <a:r>
              <a:rPr lang="en-US" sz="1600" dirty="0"/>
              <a:t>, and centralized maintenance and operation.</a:t>
            </a:r>
          </a:p>
          <a:p>
            <a:pPr algn="just"/>
            <a:r>
              <a:rPr lang="en-US" sz="1600" b="1" dirty="0"/>
              <a:t>b. </a:t>
            </a:r>
            <a:r>
              <a:rPr lang="en-US" sz="1600" dirty="0"/>
              <a:t>HVAC facilities: heating equipment and refrigeration equipment require many facilities </a:t>
            </a:r>
            <a:r>
              <a:rPr lang="en-US" sz="1600" dirty="0" smtClean="0"/>
              <a:t>to perform </a:t>
            </a:r>
            <a:r>
              <a:rPr lang="en-US" sz="1600" dirty="0"/>
              <a:t>their primary tasks of heating and cooling the building. The heating </a:t>
            </a:r>
            <a:r>
              <a:rPr lang="en-US" sz="1600" dirty="0" smtClean="0"/>
              <a:t>equipment requires </a:t>
            </a:r>
            <a:r>
              <a:rPr lang="en-US" sz="1600" dirty="0"/>
              <a:t>boiler units, pumps, heat exchangers, pressure-reducing equipment, control </a:t>
            </a:r>
            <a:r>
              <a:rPr lang="en-US" sz="1600" dirty="0" smtClean="0"/>
              <a:t>air compressors</a:t>
            </a:r>
            <a:r>
              <a:rPr lang="en-US" sz="1600" dirty="0"/>
              <a:t>, and miscellaneous equipment, while the refrigeration equipment </a:t>
            </a:r>
            <a:r>
              <a:rPr lang="en-US" sz="1600" dirty="0" smtClean="0"/>
              <a:t>requires water </a:t>
            </a:r>
            <a:r>
              <a:rPr lang="en-US" sz="1600" dirty="0"/>
              <a:t>chillers or cooling water towers for large buildings, condenser water pumps, </a:t>
            </a:r>
            <a:r>
              <a:rPr lang="en-US" sz="1600" dirty="0" smtClean="0"/>
              <a:t>heat exchangers</a:t>
            </a:r>
            <a:r>
              <a:rPr lang="en-US" sz="1600" dirty="0"/>
              <a:t>, air-conditioning equipment, control </a:t>
            </a:r>
            <a:r>
              <a:rPr lang="en-US" sz="1600" dirty="0" smtClean="0"/>
              <a:t>air compressors</a:t>
            </a:r>
            <a:r>
              <a:rPr lang="en-US" sz="1600" dirty="0"/>
              <a:t>, and miscellaneous equipment.</a:t>
            </a:r>
          </a:p>
          <a:p>
            <a:pPr algn="just"/>
            <a:r>
              <a:rPr lang="en-US" sz="1600" dirty="0"/>
              <a:t>The design of equipment rooms to host both pieces of equipment should consider </a:t>
            </a:r>
            <a:r>
              <a:rPr lang="en-US" sz="1600" dirty="0" smtClean="0"/>
              <a:t>the size </a:t>
            </a:r>
            <a:r>
              <a:rPr lang="en-US" sz="1600" dirty="0"/>
              <a:t>and the weight of equipment, the installation and maintenance of equipment, and </a:t>
            </a:r>
            <a:r>
              <a:rPr lang="en-US" sz="1600" dirty="0" smtClean="0"/>
              <a:t>the applicable </a:t>
            </a:r>
            <a:r>
              <a:rPr lang="en-US" sz="1600" dirty="0"/>
              <a:t>regulations to combustion air and ventilation air criteria.</a:t>
            </a:r>
          </a:p>
          <a:p>
            <a:pPr algn="just"/>
            <a:r>
              <a:rPr lang="en-US" sz="1600" b="1" dirty="0"/>
              <a:t>c. </a:t>
            </a:r>
            <a:r>
              <a:rPr lang="en-US" sz="1600" dirty="0"/>
              <a:t>Fan rooms contain the HVAC fan equipment and other miscellaneous equipment. </a:t>
            </a:r>
            <a:r>
              <a:rPr lang="en-US" sz="1600" dirty="0" smtClean="0"/>
              <a:t>The rooms </a:t>
            </a:r>
            <a:r>
              <a:rPr lang="en-US" sz="1600" dirty="0"/>
              <a:t>should consider the size of the installation and removal of fan shafts and coils, </a:t>
            </a:r>
            <a:r>
              <a:rPr lang="en-US" sz="1600" dirty="0" smtClean="0"/>
              <a:t>the replacement</a:t>
            </a:r>
            <a:r>
              <a:rPr lang="en-US" sz="1600" dirty="0"/>
              <a:t>, </a:t>
            </a:r>
            <a:r>
              <a:rPr lang="en-US" sz="1600" dirty="0" smtClean="0"/>
              <a:t>and maintenance</a:t>
            </a:r>
            <a:r>
              <a:rPr lang="en-US" sz="1600" dirty="0"/>
              <a:t>. The size of fans depends on the required air flow rate </a:t>
            </a:r>
            <a:r>
              <a:rPr lang="en-US" sz="1600" dirty="0" smtClean="0"/>
              <a:t>to condition </a:t>
            </a:r>
            <a:r>
              <a:rPr lang="en-US" sz="1600" dirty="0"/>
              <a:t>the building, and </a:t>
            </a:r>
            <a:r>
              <a:rPr lang="en-US" sz="1600" dirty="0" smtClean="0"/>
              <a:t>it can </a:t>
            </a:r>
            <a:r>
              <a:rPr lang="en-US" sz="1600" dirty="0"/>
              <a:t>be centralized or localized based on the </a:t>
            </a:r>
            <a:r>
              <a:rPr lang="en-US" sz="1600" dirty="0" smtClean="0"/>
              <a:t>availability, location</a:t>
            </a:r>
            <a:r>
              <a:rPr lang="en-US" sz="1600" dirty="0"/>
              <a:t>, and cost. It is preferable to have easy access to outdoor air.</a:t>
            </a:r>
          </a:p>
          <a:p>
            <a:pPr algn="just"/>
            <a:r>
              <a:rPr lang="en-US" sz="1600" b="1" dirty="0"/>
              <a:t>d. </a:t>
            </a:r>
            <a:r>
              <a:rPr lang="en-US" sz="1600" dirty="0"/>
              <a:t>Vertical shaft: provide space for air distribution and water and steam pipe distribution. </a:t>
            </a:r>
            <a:r>
              <a:rPr lang="en-US" sz="1600" dirty="0" smtClean="0"/>
              <a:t>The air </a:t>
            </a:r>
            <a:r>
              <a:rPr lang="en-US" sz="1600" dirty="0"/>
              <a:t>distribution contains HVAC supply air, exhaust air, and return air ductwork. Pipe </a:t>
            </a:r>
            <a:r>
              <a:rPr lang="en-US" sz="1600" dirty="0" smtClean="0"/>
              <a:t>distribution includes </a:t>
            </a:r>
            <a:r>
              <a:rPr lang="en-US" sz="1600" dirty="0"/>
              <a:t>hot water, chilled water, condenser water, and steam supply, and </a:t>
            </a:r>
            <a:r>
              <a:rPr lang="en-US" sz="1600" dirty="0" smtClean="0"/>
              <a:t>condenser return</a:t>
            </a:r>
            <a:r>
              <a:rPr lang="en-US" sz="1600" dirty="0"/>
              <a:t>. The vertical shaft includes other mechanical and electrical distribution to serve </a:t>
            </a:r>
            <a:r>
              <a:rPr lang="en-US" sz="1600" dirty="0" smtClean="0"/>
              <a:t>the entire </a:t>
            </a:r>
            <a:r>
              <a:rPr lang="en-US" sz="1600" dirty="0"/>
              <a:t>building including plumbing pipes, fire protection pipes, and electric conduits/closets.</a:t>
            </a:r>
          </a:p>
          <a:p>
            <a:pPr algn="just"/>
            <a:r>
              <a:rPr lang="en-US" sz="1600" b="1" dirty="0"/>
              <a:t>e. </a:t>
            </a:r>
            <a:r>
              <a:rPr lang="en-US" sz="1600" dirty="0"/>
              <a:t>Equipment access: the equipment room must allow the movement of large, heavy </a:t>
            </a:r>
            <a:r>
              <a:rPr lang="en-US" sz="1600" dirty="0" smtClean="0"/>
              <a:t>equipment during </a:t>
            </a:r>
            <a:r>
              <a:rPr lang="en-US" sz="1600" dirty="0"/>
              <a:t>the installation, replacement, and maintenance.</a:t>
            </a:r>
          </a:p>
        </p:txBody>
      </p:sp>
    </p:spTree>
    <p:extLst>
      <p:ext uri="{BB962C8B-B14F-4D97-AF65-F5344CB8AC3E}">
        <p14:creationId xmlns:p14="http://schemas.microsoft.com/office/powerpoint/2010/main" val="3710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7856</TotalTime>
  <Words>7576</Words>
  <Application>Microsoft Office PowerPoint</Application>
  <PresentationFormat>On-screen Show (4:3)</PresentationFormat>
  <Paragraphs>188</Paragraphs>
  <Slides>42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(AH) Manal Black</vt:lpstr>
      <vt:lpstr>AGA Granada غرناطة V2</vt:lpstr>
      <vt:lpstr>Arial</vt:lpstr>
      <vt:lpstr>Arial Black</vt:lpstr>
      <vt:lpstr>Calibri</vt:lpstr>
      <vt:lpstr>Cooper Black</vt:lpstr>
      <vt:lpstr>Hacen Extender X-Slant</vt:lpstr>
      <vt:lpstr>Office Theme</vt:lpstr>
      <vt:lpstr>HVAC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AutoCad 2021</dc:title>
  <dc:creator>wameedh</dc:creator>
  <cp:lastModifiedBy>wameedh</cp:lastModifiedBy>
  <cp:revision>541</cp:revision>
  <dcterms:created xsi:type="dcterms:W3CDTF">2021-10-20T16:32:18Z</dcterms:created>
  <dcterms:modified xsi:type="dcterms:W3CDTF">2022-04-23T19:31:23Z</dcterms:modified>
</cp:coreProperties>
</file>